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2" r:id="rId3"/>
    <p:sldId id="264" r:id="rId4"/>
    <p:sldId id="265" r:id="rId5"/>
    <p:sldId id="266" r:id="rId6"/>
    <p:sldId id="267" r:id="rId7"/>
    <p:sldId id="268" r:id="rId8"/>
    <p:sldId id="270" r:id="rId9"/>
    <p:sldId id="271" r:id="rId10"/>
    <p:sldId id="275" r:id="rId11"/>
    <p:sldId id="277" r:id="rId12"/>
    <p:sldId id="278" r:id="rId13"/>
    <p:sldId id="279" r:id="rId14"/>
    <p:sldId id="282" r:id="rId15"/>
    <p:sldId id="283" r:id="rId16"/>
    <p:sldId id="284" r:id="rId17"/>
    <p:sldId id="263" r:id="rId18"/>
    <p:sldId id="290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843" autoAdjust="0"/>
    <p:restoredTop sz="94660"/>
  </p:normalViewPr>
  <p:slideViewPr>
    <p:cSldViewPr snapToGrid="0">
      <p:cViewPr varScale="1">
        <p:scale>
          <a:sx n="75" d="100"/>
          <a:sy n="75" d="100"/>
        </p:scale>
        <p:origin x="62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31037-DAD9-5245-9D1C-AB3367B866F5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09AD5-07C3-784E-8AC6-2FF540B060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380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A2D013F-AE8F-48C2-A227-DCF709ECA7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01856DB-9CDB-43F9-B587-D6CFD4743C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905E93C-C5B7-429F-A468-3D8028114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8ADBC-FD15-0040-AD21-74B4BDDD2F81}" type="datetime1">
              <a:rPr lang="tr-TR" smtClean="0"/>
              <a:t>13.02.2026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E841B3B-2A39-4FFF-B677-2923547D2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Türkiye 29. Uluslararası Madencilik Kongresi ve Sergisi (IMCET 2025)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D8C399-38BF-47C2-879E-5219AD556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9844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C1D72A4-D4C6-42AB-9E52-10BD62736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58314A5-C86E-4682-9F98-1F20033DA8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1105BE1-B3F0-4132-BD63-5C05B1785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5D5DA-8677-5C45-92A0-F81C38563DD2}" type="datetime1">
              <a:rPr lang="tr-TR" smtClean="0"/>
              <a:t>13.02.2026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9957FD-4B99-4738-BF1A-9ED119C0B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Türkiye 29. Uluslararası Madencilik Kongresi ve Sergisi (IMCET 2025)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75EB45-88F9-4D26-BCA1-B2683E4D1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710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2ABAEF7-D027-40B2-8DEF-9A0EFA0B23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53EAFC6-8AEF-44AA-8C89-88410B074F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462B649-E8EB-4ACB-88A4-D35A122A8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C7BE1-8DB0-774D-8907-148BE357D18C}" type="datetime1">
              <a:rPr lang="tr-TR" smtClean="0"/>
              <a:t>13.02.2026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93CF3D1-8762-45B9-9661-20E6BF974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Türkiye 29. Uluslararası Madencilik Kongresi ve Sergisi (IMCET 2025)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5F2DFC8-62FC-4CFF-862D-7733BE29E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333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CD4C801-005E-4CDD-8045-2F1194D58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9F74CF-1AE0-477F-BC12-8A81F9BED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136206A-6302-4928-B71D-1620CACF7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95B5F-7F8B-994F-8D37-A78286BCA041}" type="datetime1">
              <a:rPr lang="tr-TR" smtClean="0"/>
              <a:t>13.02.2026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A8C9D2C-73A6-4D55-BA50-4761FB81C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Türkiye 29. Uluslararası Madencilik Kongresi ve Sergisi (IMCET 2025)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A63BD37-3521-43E0-B6A1-CC30CBC5C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47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F7DDB3E-3FA7-429B-8B3C-4BEED2BC8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C86EAD9-E5FA-45C7-808A-0F3691D5F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84F7C2D-5793-4F3E-B792-C65755B1B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B5E14-8F69-E446-B0DD-A6779E0821C4}" type="datetime1">
              <a:rPr lang="tr-TR" smtClean="0"/>
              <a:t>13.02.2026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55A3E19-D059-4F17-9D6A-474ACB2F4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Türkiye 29. Uluslararası Madencilik Kongresi ve Sergisi (IMCET 2025)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E5EEB4B-9BF2-4A3B-AD23-F7936B6B0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227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5C06F6D-86E1-4FC4-AEEF-DD1945A14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F9EC5D-F6D5-45DE-95C1-BCE4ED2934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3359E1F-9A2E-48D2-84B3-7A65F813E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E886E54-F004-49B0-A1A8-A40AD0B2E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CD139-538C-7A45-9527-2B0BBB22F965}" type="datetime1">
              <a:rPr lang="tr-TR" smtClean="0"/>
              <a:t>13.02.2026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E3704D1-3BD5-4741-9388-C8890AD40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Türkiye 29. Uluslararası Madencilik Kongresi ve Sergisi (IMCET 2025)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93026B-4ACE-475F-8067-79EB7D009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9631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0AF0F3A-4F94-4DA0-92CA-ABC08371B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30A36BD-EBCA-4360-8165-8CF31B0A6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9BB926D-56D0-4AD8-B167-B20F7E9ECE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8A313B3-0525-4FC2-90E2-7084BF9861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D1C4CFE-C9EC-456C-BE87-2D8B388DF4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B85C1E8-EF21-448D-B169-6E01FC9CB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876F-82FB-1040-992B-5E942845A862}" type="datetime1">
              <a:rPr lang="tr-TR" smtClean="0"/>
              <a:t>13.02.2026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AC73CA9-C631-4338-A9F2-38902654B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Türkiye 29. Uluslararası Madencilik Kongresi ve Sergisi (IMCET 2025)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9932D60-AE4E-45B4-82E5-BC95403B0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24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A1EFDBD-0D34-439B-85F8-300805E04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898C028-EBBB-4282-99BB-906951EE3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6C8F-40E9-F34A-ADB8-2F44F2BA36E1}" type="datetime1">
              <a:rPr lang="tr-TR" smtClean="0"/>
              <a:t>13.02.2026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BAC1AA5-4F14-4D7F-A366-1A059414C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Türkiye 29. Uluslararası Madencilik Kongresi ve Sergisi (IMCET 2025)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965844A-66AB-4D6E-B9B8-930408EB2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395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341ABC2-33D6-40BC-A5C6-11080DC3E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2DDFA-411A-914D-B400-BAA442A5BF63}" type="datetime1">
              <a:rPr lang="tr-TR" smtClean="0"/>
              <a:t>13.02.2026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91A1BE9-4945-4EFD-B813-1C942BD59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Türkiye 29. Uluslararası Madencilik Kongresi ve Sergisi (IMCET 2025)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D52A58E-675B-4120-B848-F2FFB8D75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4209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6DFE7E8-F63B-4EB0-9138-CC13B1E88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E2C684-CC33-4F34-B932-758C13722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EFDD5AA-CAA0-408E-87A8-4FD24C96F0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DAB4A2C-84C2-4102-AFC1-DE5C6F220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E66ED-8262-684A-9284-E7FB415D7DE5}" type="datetime1">
              <a:rPr lang="tr-TR" smtClean="0"/>
              <a:t>13.02.2026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BA0B148-9798-48B8-A377-A348E5DB2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Türkiye 29. Uluslararası Madencilik Kongresi ve Sergisi (IMCET 2025)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02D344D-CA51-42E0-888E-C2F4AA6FB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405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3426ADA-B175-456A-8E53-FB8BD4CC2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41347DF-677F-40BE-8D0A-CC529199A6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DCEF637-0A35-44D5-8711-238B672B68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3C13449-7911-462C-9506-A20D1CBBE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F401-73C3-2148-9761-8D614548FCBF}" type="datetime1">
              <a:rPr lang="tr-TR" smtClean="0"/>
              <a:t>13.02.2026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5B47A97-FF78-46B2-A5F6-757BFBA70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Türkiye 29. Uluslararası Madencilik Kongresi ve Sergisi (IMCET 2025)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BDBFA9E-44E2-4D9E-97A0-05A4129F0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949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6BDF1C9-ED66-499C-8F45-1A91BE158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1118E40-1C30-4274-ADF4-3FE4531AE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9AFD979-B198-4D63-B1F3-0B52698BC5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1CB43-5BE3-F148-B7B8-ABB7962A9EE9}" type="datetime1">
              <a:rPr lang="tr-TR" smtClean="0"/>
              <a:t>13.02.2026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6D27501-F801-40BF-93F8-445199B06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Türkiye 29. Uluslararası Madencilik Kongresi ve Sergisi (IMCET 2025)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5A180D-9501-4478-977D-F36801C0A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A87E7-24F3-4C63-BD7B-D913CC2CF6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77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av.askindoru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av.askindoru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DD077E8-70F9-4F97-B2FB-ACE075DC5B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2559" y="1866899"/>
            <a:ext cx="7026878" cy="1186715"/>
          </a:xfrm>
        </p:spPr>
        <p:txBody>
          <a:bodyPr>
            <a:no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 KAZALARINDA İŞ SAĞLIĞI VE GÜVENLİĞİ PROFESYONELLERİNİN HUKUKİ VE CEZAİ SORUMLULUĞU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61A43E91-1338-46FC-7524-2A8634946284}"/>
              </a:ext>
            </a:extLst>
          </p:cNvPr>
          <p:cNvSpPr txBox="1"/>
          <p:nvPr/>
        </p:nvSpPr>
        <p:spPr>
          <a:xfrm>
            <a:off x="4514332" y="3460296"/>
            <a:ext cx="31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/>
              <a:t>AŞKIN DORU </a:t>
            </a: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9E74938B-C406-BD00-254F-301E30C5EA36}"/>
              </a:ext>
            </a:extLst>
          </p:cNvPr>
          <p:cNvSpPr txBox="1"/>
          <p:nvPr/>
        </p:nvSpPr>
        <p:spPr>
          <a:xfrm>
            <a:off x="2982276" y="4630028"/>
            <a:ext cx="62274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1600" dirty="0"/>
          </a:p>
          <a:p>
            <a:pPr algn="ctr"/>
            <a:endParaRPr lang="tr-TR" sz="1600" dirty="0"/>
          </a:p>
          <a:p>
            <a:pPr algn="ctr"/>
            <a:r>
              <a:rPr lang="tr-TR" sz="1600" dirty="0">
                <a:hlinkClick r:id="rId2"/>
              </a:rPr>
              <a:t>av.askindoru@gmail.com</a:t>
            </a:r>
            <a:br>
              <a:rPr lang="tr-TR" sz="1600" dirty="0"/>
            </a:br>
            <a:r>
              <a:rPr lang="tr-TR" sz="1600" dirty="0"/>
              <a:t>0531 602 18 71</a:t>
            </a:r>
            <a:br>
              <a:rPr lang="tr-TR" sz="1600" dirty="0"/>
            </a:br>
            <a:endParaRPr lang="tr-TR" sz="1600" dirty="0"/>
          </a:p>
        </p:txBody>
      </p:sp>
      <p:sp>
        <p:nvSpPr>
          <p:cNvPr id="19" name="Alt Bilgi Yer Tutucusu 18">
            <a:extLst>
              <a:ext uri="{FF2B5EF4-FFF2-40B4-BE49-F238E27FC236}">
                <a16:creationId xmlns:a16="http://schemas.microsoft.com/office/drawing/2014/main" id="{06203286-16A0-4F85-1D55-A8746526F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0DEA537B-015E-5EC4-07F8-E872525D9E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6025" y="405666"/>
            <a:ext cx="1428750" cy="1323975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F7AFE2F6-9368-F926-2667-C9E8BD1AF3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" y="405665"/>
            <a:ext cx="1428750" cy="1323975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4C773B25-D266-1F74-23FC-D46D194EC2F8}"/>
              </a:ext>
            </a:extLst>
          </p:cNvPr>
          <p:cNvSpPr txBox="1"/>
          <p:nvPr/>
        </p:nvSpPr>
        <p:spPr>
          <a:xfrm>
            <a:off x="2982276" y="3700126"/>
            <a:ext cx="6227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1600" dirty="0"/>
          </a:p>
          <a:p>
            <a:pPr algn="ctr"/>
            <a:endParaRPr lang="tr-TR" sz="1600" dirty="0"/>
          </a:p>
          <a:p>
            <a:pPr algn="ctr"/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Avukat &amp; Uzm. Arabulucu &amp; Maden Mühendisi &amp; İş güvenliği Uzmanı</a:t>
            </a:r>
          </a:p>
        </p:txBody>
      </p:sp>
    </p:spTree>
    <p:extLst>
      <p:ext uri="{BB962C8B-B14F-4D97-AF65-F5344CB8AC3E}">
        <p14:creationId xmlns:p14="http://schemas.microsoft.com/office/powerpoint/2010/main" val="1733147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C60BA-D158-EF2C-4139-1834259B7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0F6640-A044-1DAD-2950-81611BC52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7" y="2627312"/>
            <a:ext cx="10515600" cy="1603375"/>
          </a:xfrm>
        </p:spPr>
        <p:txBody>
          <a:bodyPr/>
          <a:lstStyle/>
          <a:p>
            <a:r>
              <a:rPr lang="tr-TR" dirty="0"/>
              <a:t>İş Güvenliği Uzmanının ihmali ile zarar arasında uygun nedensellik bağı aranır.</a:t>
            </a:r>
          </a:p>
          <a:p>
            <a:endParaRPr lang="tr-TR" dirty="0"/>
          </a:p>
        </p:txBody>
      </p:sp>
      <p:sp>
        <p:nvSpPr>
          <p:cNvPr id="5" name="Alt Bilgi Yer Tutucusu 18">
            <a:extLst>
              <a:ext uri="{FF2B5EF4-FFF2-40B4-BE49-F238E27FC236}">
                <a16:creationId xmlns:a16="http://schemas.microsoft.com/office/drawing/2014/main" id="{12CE19C5-8A30-D5BE-D75F-C21D182CA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C298D2-AD41-3FDF-77D1-B3BEC102B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İLLİYET BAĞI</a:t>
            </a:r>
          </a:p>
        </p:txBody>
      </p:sp>
    </p:spTree>
    <p:extLst>
      <p:ext uri="{BB962C8B-B14F-4D97-AF65-F5344CB8AC3E}">
        <p14:creationId xmlns:p14="http://schemas.microsoft.com/office/powerpoint/2010/main" val="1271949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77E9F-1415-9B05-5BC3-A846334DE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21A2E0-533B-D806-1F37-70FDD760D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50" y="2998787"/>
            <a:ext cx="10515600" cy="860425"/>
          </a:xfrm>
        </p:spPr>
        <p:txBody>
          <a:bodyPr/>
          <a:lstStyle/>
          <a:p>
            <a:r>
              <a:rPr lang="tr-TR" dirty="0"/>
              <a:t>İşverence ödenen tazminat kusur oranında uzmana rücu edilebilir.</a:t>
            </a:r>
          </a:p>
          <a:p>
            <a:endParaRPr lang="tr-TR" dirty="0"/>
          </a:p>
        </p:txBody>
      </p:sp>
      <p:sp>
        <p:nvSpPr>
          <p:cNvPr id="5" name="Alt Bilgi Yer Tutucusu 18">
            <a:extLst>
              <a:ext uri="{FF2B5EF4-FFF2-40B4-BE49-F238E27FC236}">
                <a16:creationId xmlns:a16="http://schemas.microsoft.com/office/drawing/2014/main" id="{8DA0D1B9-1DE0-8C93-609C-B924DAC4D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77B1096-4A42-B887-AE5F-CCDA8FC38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1031875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İŞVERENİN RÜCU HAKKI</a:t>
            </a:r>
          </a:p>
        </p:txBody>
      </p:sp>
    </p:spTree>
    <p:extLst>
      <p:ext uri="{BB962C8B-B14F-4D97-AF65-F5344CB8AC3E}">
        <p14:creationId xmlns:p14="http://schemas.microsoft.com/office/powerpoint/2010/main" val="3002081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6ED81F-F75A-B4E8-E166-4F99F45414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F164D1-223A-F785-B08F-D04259489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2574925"/>
          </a:xfrm>
        </p:spPr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5510 sayılı Sosyal Sigortalar Ve Genel Sağlık Sigortası Kanunu,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 kazası ve meslek hastalığı ile hastalık bakımından işverenin ve üçüncü kişilerin sorumluluğu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başlıklı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21.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Kusurlu üçüncü kişi olarak uzman sorumlu olabilir.</a:t>
            </a:r>
          </a:p>
          <a:p>
            <a:endParaRPr lang="tr-TR" dirty="0"/>
          </a:p>
        </p:txBody>
      </p:sp>
      <p:sp>
        <p:nvSpPr>
          <p:cNvPr id="5" name="Alt Bilgi Yer Tutucusu 18">
            <a:extLst>
              <a:ext uri="{FF2B5EF4-FFF2-40B4-BE49-F238E27FC236}">
                <a16:creationId xmlns:a16="http://schemas.microsoft.com/office/drawing/2014/main" id="{4D8AB949-7031-9526-B70B-D1801D7AF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68554D6-949C-6B22-7805-576DAED54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SGK RÜCU DAVASI</a:t>
            </a:r>
          </a:p>
        </p:txBody>
      </p:sp>
    </p:spTree>
    <p:extLst>
      <p:ext uri="{BB962C8B-B14F-4D97-AF65-F5344CB8AC3E}">
        <p14:creationId xmlns:p14="http://schemas.microsoft.com/office/powerpoint/2010/main" val="3718765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CE2A9-3A45-C6E3-D224-21A09173D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B3C001-0E26-9CE1-74AE-22B454B78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648700" cy="2346325"/>
          </a:xfrm>
        </p:spPr>
        <p:txBody>
          <a:bodyPr/>
          <a:lstStyle/>
          <a:p>
            <a:r>
              <a:rPr lang="tr-TR" dirty="0"/>
              <a:t>İş kazası</a:t>
            </a:r>
          </a:p>
          <a:p>
            <a:r>
              <a:rPr lang="tr-TR" dirty="0"/>
              <a:t>Kusur</a:t>
            </a:r>
          </a:p>
          <a:p>
            <a:r>
              <a:rPr lang="tr-TR" dirty="0"/>
              <a:t>SGK ödemesi</a:t>
            </a:r>
          </a:p>
          <a:p>
            <a:r>
              <a:rPr lang="tr-TR" dirty="0"/>
              <a:t>İlliyet bağı</a:t>
            </a:r>
          </a:p>
          <a:p>
            <a:endParaRPr lang="tr-TR" dirty="0"/>
          </a:p>
        </p:txBody>
      </p:sp>
      <p:sp>
        <p:nvSpPr>
          <p:cNvPr id="5" name="Alt Bilgi Yer Tutucusu 18">
            <a:extLst>
              <a:ext uri="{FF2B5EF4-FFF2-40B4-BE49-F238E27FC236}">
                <a16:creationId xmlns:a16="http://schemas.microsoft.com/office/drawing/2014/main" id="{A6DB6CA8-CA43-3540-2A58-9B1BE7FE5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E766659-85A3-F605-7D59-98268393E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SGK RÜCU ŞARTLARI</a:t>
            </a:r>
          </a:p>
        </p:txBody>
      </p:sp>
    </p:spTree>
    <p:extLst>
      <p:ext uri="{BB962C8B-B14F-4D97-AF65-F5344CB8AC3E}">
        <p14:creationId xmlns:p14="http://schemas.microsoft.com/office/powerpoint/2010/main" val="114723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9948B-14E8-0B2E-6007-6EA115D31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CDC4D9-FA95-787F-2D5E-A729A980B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6325" y="2885515"/>
            <a:ext cx="10306050" cy="1908175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3600" dirty="0"/>
              <a:t>Ceza Mahkemesi’nin kararı hukuk hakimini bağlamaz.</a:t>
            </a:r>
          </a:p>
          <a:p>
            <a:endParaRPr lang="tr-TR" dirty="0"/>
          </a:p>
        </p:txBody>
      </p:sp>
      <p:sp>
        <p:nvSpPr>
          <p:cNvPr id="5" name="Alt Bilgi Yer Tutucusu 18">
            <a:extLst>
              <a:ext uri="{FF2B5EF4-FFF2-40B4-BE49-F238E27FC236}">
                <a16:creationId xmlns:a16="http://schemas.microsoft.com/office/drawing/2014/main" id="{52DA35BB-174E-0740-5818-6BFDC2A7A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3E8A878-2EBD-F9BD-1739-C4B3E9961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25" y="73874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tr-T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CEZA YARGILAMASININ ETKİSİ</a:t>
            </a:r>
          </a:p>
        </p:txBody>
      </p:sp>
    </p:spTree>
    <p:extLst>
      <p:ext uri="{BB962C8B-B14F-4D97-AF65-F5344CB8AC3E}">
        <p14:creationId xmlns:p14="http://schemas.microsoft.com/office/powerpoint/2010/main" val="2561772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607AB9-47CE-2086-0DEF-C0042683A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2EA2B1-EB43-D7B0-1CA5-2D86F6FC6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9500"/>
            <a:ext cx="10515600" cy="1603375"/>
          </a:xfrm>
        </p:spPr>
        <p:txBody>
          <a:bodyPr/>
          <a:lstStyle/>
          <a:p>
            <a:r>
              <a:rPr lang="tr-TR" dirty="0"/>
              <a:t>İSG yükümlülüğü devredilemez.</a:t>
            </a:r>
          </a:p>
          <a:p>
            <a:r>
              <a:rPr lang="tr-TR" dirty="0"/>
              <a:t>Uzman görev alanında açık ihmal varsa sorumludur.</a:t>
            </a:r>
          </a:p>
          <a:p>
            <a:r>
              <a:rPr lang="tr-TR" dirty="0"/>
              <a:t>Kusur oranı bilirkişi ile belirlenir.</a:t>
            </a:r>
          </a:p>
          <a:p>
            <a:endParaRPr lang="tr-TR" dirty="0"/>
          </a:p>
        </p:txBody>
      </p:sp>
      <p:sp>
        <p:nvSpPr>
          <p:cNvPr id="5" name="Alt Bilgi Yer Tutucusu 18">
            <a:extLst>
              <a:ext uri="{FF2B5EF4-FFF2-40B4-BE49-F238E27FC236}">
                <a16:creationId xmlns:a16="http://schemas.microsoft.com/office/drawing/2014/main" id="{BA6E8EFC-CF38-7E70-8652-209701EB2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0ECC5DB-FC5E-E2DA-1BF3-976FFE693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YARGITAY İLKELERİ</a:t>
            </a:r>
          </a:p>
        </p:txBody>
      </p:sp>
    </p:spTree>
    <p:extLst>
      <p:ext uri="{BB962C8B-B14F-4D97-AF65-F5344CB8AC3E}">
        <p14:creationId xmlns:p14="http://schemas.microsoft.com/office/powerpoint/2010/main" val="2568738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68AF4-CA9E-229B-0E50-458174D11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84C556-387B-85D0-5D73-9AE7F15CD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0196"/>
            <a:ext cx="10515600" cy="2822575"/>
          </a:xfrm>
        </p:spPr>
        <p:txBody>
          <a:bodyPr/>
          <a:lstStyle/>
          <a:p>
            <a:r>
              <a:rPr lang="tr-TR" b="1" u="sng" dirty="0"/>
              <a:t>Haksız fiil:</a:t>
            </a:r>
            <a:r>
              <a:rPr lang="tr-TR" b="1" dirty="0"/>
              <a:t> </a:t>
            </a:r>
            <a:r>
              <a:rPr lang="tr-TR" dirty="0"/>
              <a:t>Zarar görenin zararı veya tazminat yükümlüsünü öğrendiği tarihten başlayarak </a:t>
            </a:r>
            <a:r>
              <a:rPr lang="tr-TR" i="1" u="sng" dirty="0"/>
              <a:t>2 yıl</a:t>
            </a:r>
            <a:r>
              <a:rPr lang="tr-TR" dirty="0"/>
              <a:t>,  her halde fiilin işlendiği tarihten başlayarak </a:t>
            </a:r>
            <a:r>
              <a:rPr lang="tr-TR" i="1" u="sng" dirty="0"/>
              <a:t>10 yıl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u="sng" dirty="0"/>
              <a:t>Rücu</a:t>
            </a:r>
            <a:r>
              <a:rPr lang="tr-TR" dirty="0"/>
              <a:t>: </a:t>
            </a:r>
            <a:r>
              <a:rPr lang="tr-TR" i="1" u="sng" dirty="0"/>
              <a:t>10 yıl</a:t>
            </a:r>
          </a:p>
          <a:p>
            <a:endParaRPr lang="tr-TR" dirty="0"/>
          </a:p>
        </p:txBody>
      </p:sp>
      <p:sp>
        <p:nvSpPr>
          <p:cNvPr id="5" name="Alt Bilgi Yer Tutucusu 18">
            <a:extLst>
              <a:ext uri="{FF2B5EF4-FFF2-40B4-BE49-F238E27FC236}">
                <a16:creationId xmlns:a16="http://schemas.microsoft.com/office/drawing/2014/main" id="{D848ED86-6B9A-703A-2FF1-B08925CBA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2A98A7A-2A71-97A2-3866-C619811E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ZAMANAŞIMI</a:t>
            </a:r>
          </a:p>
        </p:txBody>
      </p:sp>
    </p:spTree>
    <p:extLst>
      <p:ext uri="{BB962C8B-B14F-4D97-AF65-F5344CB8AC3E}">
        <p14:creationId xmlns:p14="http://schemas.microsoft.com/office/powerpoint/2010/main" val="918576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D38DA23-37DE-7D5A-F827-30BD778D5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005" y="1478133"/>
            <a:ext cx="11573983" cy="463579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 Sağlığı ve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üvenliği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ilgili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yükümlülü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işverene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aittir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 Güvenliği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danışmanlık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gözetim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fonksiyonu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icra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eder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 Güvenliği Uzmanının şikayet etme, ihbar etme, işi durdurma gibi yetkileri var; bu yetkileri kullanmak, yeri geldiğinde, sorumluluk tespitinde hayati olabilir.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Değerlendirmesi şekli değil, fiili ve güncel olmalıdır.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 verilmemesi kusur doğurabilir.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 uyarı yapılmamışsa kusur artabilir.</a:t>
            </a:r>
          </a:p>
        </p:txBody>
      </p:sp>
      <p:sp>
        <p:nvSpPr>
          <p:cNvPr id="6" name="Alt Bilgi Yer Tutucusu 18">
            <a:extLst>
              <a:ext uri="{FF2B5EF4-FFF2-40B4-BE49-F238E27FC236}">
                <a16:creationId xmlns:a16="http://schemas.microsoft.com/office/drawing/2014/main" id="{7640D6A9-13AC-FF52-4CC1-91863F9E3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EF395C2-B0A6-E09D-92D6-CDC005FB11D9}"/>
              </a:ext>
            </a:extLst>
          </p:cNvPr>
          <p:cNvSpPr txBox="1"/>
          <p:nvPr/>
        </p:nvSpPr>
        <p:spPr>
          <a:xfrm>
            <a:off x="309005" y="436295"/>
            <a:ext cx="6092456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SONUÇ OLARAK;</a:t>
            </a:r>
            <a:endParaRPr lang="tr-TR" sz="3400" dirty="0"/>
          </a:p>
        </p:txBody>
      </p:sp>
    </p:spTree>
    <p:extLst>
      <p:ext uri="{BB962C8B-B14F-4D97-AF65-F5344CB8AC3E}">
        <p14:creationId xmlns:p14="http://schemas.microsoft.com/office/powerpoint/2010/main" val="974106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D7EC7-3667-302E-99C7-8D3D73F48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6F1D850-3421-17AD-BE2A-D3D032BBF1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2559" y="1866899"/>
            <a:ext cx="7026878" cy="1186715"/>
          </a:xfrm>
        </p:spPr>
        <p:txBody>
          <a:bodyPr>
            <a:no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 KAZALARINDA İŞ SAĞLIĞI VE GÜVENLİĞİ PROFESYONELLERİNİN HUKUKİ VE CEZAİ SORUMLULUĞU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AB8BF32F-16C1-9440-9E32-DA8B492915D6}"/>
              </a:ext>
            </a:extLst>
          </p:cNvPr>
          <p:cNvSpPr txBox="1"/>
          <p:nvPr/>
        </p:nvSpPr>
        <p:spPr>
          <a:xfrm>
            <a:off x="4514332" y="3460296"/>
            <a:ext cx="3163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/>
              <a:t>AŞKIN DORU </a:t>
            </a: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12922597-2AD6-7D4E-A08F-A7AEF919D6B1}"/>
              </a:ext>
            </a:extLst>
          </p:cNvPr>
          <p:cNvSpPr txBox="1"/>
          <p:nvPr/>
        </p:nvSpPr>
        <p:spPr>
          <a:xfrm>
            <a:off x="2982276" y="4630028"/>
            <a:ext cx="62274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1600" dirty="0"/>
          </a:p>
          <a:p>
            <a:pPr algn="ctr"/>
            <a:endParaRPr lang="tr-TR" sz="1600" dirty="0"/>
          </a:p>
          <a:p>
            <a:pPr algn="ctr"/>
            <a:r>
              <a:rPr lang="tr-TR" sz="1600" dirty="0">
                <a:hlinkClick r:id="rId2"/>
              </a:rPr>
              <a:t>av.askindoru@gmail.com</a:t>
            </a:r>
            <a:br>
              <a:rPr lang="tr-TR" sz="1600" dirty="0"/>
            </a:br>
            <a:r>
              <a:rPr lang="tr-TR" sz="1600" dirty="0"/>
              <a:t>0531 602 18 71</a:t>
            </a:r>
            <a:br>
              <a:rPr lang="tr-TR" sz="1600" dirty="0"/>
            </a:br>
            <a:endParaRPr lang="tr-TR" sz="1600" dirty="0"/>
          </a:p>
        </p:txBody>
      </p:sp>
      <p:sp>
        <p:nvSpPr>
          <p:cNvPr id="19" name="Alt Bilgi Yer Tutucusu 18">
            <a:extLst>
              <a:ext uri="{FF2B5EF4-FFF2-40B4-BE49-F238E27FC236}">
                <a16:creationId xmlns:a16="http://schemas.microsoft.com/office/drawing/2014/main" id="{57733A23-4A9D-804D-835E-066CB6B50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5A58D6AF-1E26-27FC-DE59-8C512DECD0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6025" y="405666"/>
            <a:ext cx="1428750" cy="1323975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808B653D-6716-FFB8-D132-1EEDB25B2E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" y="405665"/>
            <a:ext cx="1428750" cy="1323975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689D848D-3053-B27A-D488-37E5496897E6}"/>
              </a:ext>
            </a:extLst>
          </p:cNvPr>
          <p:cNvSpPr txBox="1"/>
          <p:nvPr/>
        </p:nvSpPr>
        <p:spPr>
          <a:xfrm>
            <a:off x="2195986" y="3505552"/>
            <a:ext cx="7800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1600" dirty="0"/>
          </a:p>
          <a:p>
            <a:pPr algn="ctr"/>
            <a:endParaRPr lang="tr-TR" sz="1600" dirty="0"/>
          </a:p>
          <a:p>
            <a:pPr algn="ctr"/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Avukat &amp; Uzm. Arabulucu &amp; Maden Mühendisi &amp; İş Güvenliği Uzmanı</a:t>
            </a:r>
          </a:p>
        </p:txBody>
      </p:sp>
    </p:spTree>
    <p:extLst>
      <p:ext uri="{BB962C8B-B14F-4D97-AF65-F5344CB8AC3E}">
        <p14:creationId xmlns:p14="http://schemas.microsoft.com/office/powerpoint/2010/main" val="2983585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A3EA8B-1B5E-1DBC-1C1F-8A8E22F3F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HUKUKİ SORUMLULUK</a:t>
            </a:r>
          </a:p>
        </p:txBody>
      </p:sp>
      <p:sp>
        <p:nvSpPr>
          <p:cNvPr id="5" name="Alt Bilgi Yer Tutucusu 18">
            <a:extLst>
              <a:ext uri="{FF2B5EF4-FFF2-40B4-BE49-F238E27FC236}">
                <a16:creationId xmlns:a16="http://schemas.microsoft.com/office/drawing/2014/main" id="{47540B1E-06F6-8F16-5F82-BB5D76124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D90A4548-73E3-A84F-9539-61B38DECE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8425" y="2312987"/>
            <a:ext cx="6915150" cy="2232025"/>
          </a:xfrm>
        </p:spPr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6331 sayılı İş Sağlığı ve Güvenliği Kanunu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6098 sayılı Türk Borçlar Kanunu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5510 sayılı SGK Kanunu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4857 sayılı İş Kanunu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3723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 Bilgi Yer Tutucusu 18">
            <a:extLst>
              <a:ext uri="{FF2B5EF4-FFF2-40B4-BE49-F238E27FC236}">
                <a16:creationId xmlns:a16="http://schemas.microsoft.com/office/drawing/2014/main" id="{9A1FB2B8-0764-6306-F97B-6C14458B8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8B04E10-15F6-27C6-A022-24EE3040E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681037"/>
            <a:ext cx="9315450" cy="132556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 GÜVENLİĞİ UZMANININ HUKUKİ STATÜSÜ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748C97F-6F78-A520-D00A-2A5EB82A7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8347" y="2747963"/>
            <a:ext cx="6686553" cy="2103438"/>
          </a:xfrm>
        </p:spPr>
        <p:txBody>
          <a:bodyPr/>
          <a:lstStyle/>
          <a:p>
            <a:r>
              <a:rPr dirty="0" err="1"/>
              <a:t>İşverenle</a:t>
            </a:r>
            <a:r>
              <a:rPr dirty="0"/>
              <a:t> sözleşme </a:t>
            </a:r>
            <a:r>
              <a:rPr dirty="0" err="1"/>
              <a:t>ilişkisi</a:t>
            </a:r>
            <a:endParaRPr dirty="0"/>
          </a:p>
          <a:p>
            <a:r>
              <a:rPr dirty="0" err="1"/>
              <a:t>İşçi</a:t>
            </a:r>
            <a:r>
              <a:rPr dirty="0"/>
              <a:t> </a:t>
            </a:r>
            <a:r>
              <a:rPr dirty="0" err="1"/>
              <a:t>ile</a:t>
            </a:r>
            <a:r>
              <a:rPr dirty="0"/>
              <a:t> </a:t>
            </a:r>
            <a:r>
              <a:rPr lang="tr-TR" dirty="0"/>
              <a:t>İGU arasında </a:t>
            </a:r>
            <a:r>
              <a:rPr dirty="0"/>
              <a:t>doğrudan sözleşme yok</a:t>
            </a:r>
          </a:p>
          <a:p>
            <a:r>
              <a:rPr dirty="0" err="1"/>
              <a:t>Mesleki</a:t>
            </a:r>
            <a:r>
              <a:rPr dirty="0"/>
              <a:t> </a:t>
            </a:r>
            <a:r>
              <a:rPr dirty="0" err="1"/>
              <a:t>özen</a:t>
            </a:r>
            <a:r>
              <a:rPr dirty="0"/>
              <a:t> </a:t>
            </a:r>
            <a:r>
              <a:rPr dirty="0" err="1"/>
              <a:t>borcu</a:t>
            </a:r>
            <a:r>
              <a:rPr dirty="0"/>
              <a:t> </a:t>
            </a:r>
            <a:r>
              <a:rPr dirty="0" err="1"/>
              <a:t>mevcut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07205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12E6B1-32FC-32B4-EA9A-7979D3A63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A54477-A827-DE18-DEC4-BCCFB34B3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9400" y="2398713"/>
            <a:ext cx="4686300" cy="1658938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1. İşçiye karşı (haksız fiil)</a:t>
            </a:r>
          </a:p>
          <a:p>
            <a:pPr marL="0" indent="0">
              <a:buNone/>
            </a:pPr>
            <a:r>
              <a:rPr lang="tr-TR" dirty="0"/>
              <a:t>2. İşverene karşı (sözleşme)</a:t>
            </a:r>
          </a:p>
          <a:p>
            <a:pPr marL="0" indent="0">
              <a:buNone/>
            </a:pPr>
            <a:r>
              <a:rPr lang="tr-TR" dirty="0"/>
              <a:t>3. SGK’ya karşı (5510 m.21)</a:t>
            </a:r>
          </a:p>
          <a:p>
            <a:endParaRPr lang="tr-TR" dirty="0"/>
          </a:p>
        </p:txBody>
      </p:sp>
      <p:sp>
        <p:nvSpPr>
          <p:cNvPr id="5" name="Alt Bilgi Yer Tutucusu 18">
            <a:extLst>
              <a:ext uri="{FF2B5EF4-FFF2-40B4-BE49-F238E27FC236}">
                <a16:creationId xmlns:a16="http://schemas.microsoft.com/office/drawing/2014/main" id="{BFA68564-3AEB-BFBB-3C62-0ACBFC4A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F78DD02-53BE-2EE3-1FDF-4200C9F15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5400" b="1" dirty="0"/>
              <a:t>SORUMLULUK TÜRLERİ</a:t>
            </a:r>
          </a:p>
        </p:txBody>
      </p:sp>
    </p:spTree>
    <p:extLst>
      <p:ext uri="{BB962C8B-B14F-4D97-AF65-F5344CB8AC3E}">
        <p14:creationId xmlns:p14="http://schemas.microsoft.com/office/powerpoint/2010/main" val="2455044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30E00-B400-FAC3-56A6-C1458F242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F154BF-D755-F234-163D-DCD9C605D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/>
              <a:t>TBK m.49: </a:t>
            </a:r>
            <a:r>
              <a:rPr lang="tr-TR" i="1" u="sng" dirty="0"/>
              <a:t>Kusurlu</a:t>
            </a:r>
            <a:r>
              <a:rPr lang="tr-TR" i="1" dirty="0"/>
              <a:t> ve hukuka aykırı bir fiille </a:t>
            </a:r>
            <a:r>
              <a:rPr lang="tr-TR" i="1" u="sng" dirty="0"/>
              <a:t>başkasına zarar veren</a:t>
            </a:r>
            <a:r>
              <a:rPr lang="tr-TR" i="1" dirty="0"/>
              <a:t>, bu </a:t>
            </a:r>
            <a:r>
              <a:rPr lang="tr-TR" i="1" u="sng" dirty="0"/>
              <a:t>zararı gidermekle yükümlüdür.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tr-TR" b="1" u="sng" dirty="0"/>
              <a:t>Şartlar:</a:t>
            </a:r>
          </a:p>
          <a:p>
            <a:r>
              <a:rPr lang="tr-TR" dirty="0"/>
              <a:t>Hukuka aykırılık</a:t>
            </a:r>
          </a:p>
          <a:p>
            <a:r>
              <a:rPr lang="tr-TR" dirty="0"/>
              <a:t>Kusur</a:t>
            </a:r>
          </a:p>
          <a:p>
            <a:r>
              <a:rPr lang="tr-TR" dirty="0"/>
              <a:t>Zarar</a:t>
            </a:r>
          </a:p>
          <a:p>
            <a:r>
              <a:rPr lang="tr-TR" dirty="0"/>
              <a:t>İlliyet bağı</a:t>
            </a:r>
          </a:p>
          <a:p>
            <a:endParaRPr lang="tr-TR" dirty="0"/>
          </a:p>
        </p:txBody>
      </p:sp>
      <p:sp>
        <p:nvSpPr>
          <p:cNvPr id="5" name="Alt Bilgi Yer Tutucusu 18">
            <a:extLst>
              <a:ext uri="{FF2B5EF4-FFF2-40B4-BE49-F238E27FC236}">
                <a16:creationId xmlns:a16="http://schemas.microsoft.com/office/drawing/2014/main" id="{CD990EAC-68FB-D9B5-0492-26613A6DD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5C040F6-0977-24C6-94B6-440B529EB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HAKSIZ FİİL SORUMLULUĞU</a:t>
            </a:r>
          </a:p>
        </p:txBody>
      </p:sp>
    </p:spTree>
    <p:extLst>
      <p:ext uri="{BB962C8B-B14F-4D97-AF65-F5344CB8AC3E}">
        <p14:creationId xmlns:p14="http://schemas.microsoft.com/office/powerpoint/2010/main" val="260017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88B20-F27E-4D03-811C-CDF46A788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9BAB3D-B76D-4793-0430-C209CDC20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6825" y="2627312"/>
            <a:ext cx="9658350" cy="1603375"/>
          </a:xfrm>
        </p:spPr>
        <p:txBody>
          <a:bodyPr/>
          <a:lstStyle/>
          <a:p>
            <a:pPr marL="0" indent="0">
              <a:buNone/>
            </a:pPr>
            <a:r>
              <a:rPr lang="tr-TR" sz="3600" dirty="0"/>
              <a:t>Uzman görev alanında ihmal göstermişse zarardan kusuru oranında sorumludur.</a:t>
            </a:r>
          </a:p>
          <a:p>
            <a:endParaRPr lang="tr-TR" dirty="0"/>
          </a:p>
        </p:txBody>
      </p:sp>
      <p:sp>
        <p:nvSpPr>
          <p:cNvPr id="5" name="Alt Bilgi Yer Tutucusu 18">
            <a:extLst>
              <a:ext uri="{FF2B5EF4-FFF2-40B4-BE49-F238E27FC236}">
                <a16:creationId xmlns:a16="http://schemas.microsoft.com/office/drawing/2014/main" id="{BCEE072F-08DF-9349-B6D8-31744A645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E89DB84-7362-ADD4-7375-83B3E2454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HAKSIZ FİİL UYGULAMASI</a:t>
            </a:r>
          </a:p>
        </p:txBody>
      </p:sp>
    </p:spTree>
    <p:extLst>
      <p:ext uri="{BB962C8B-B14F-4D97-AF65-F5344CB8AC3E}">
        <p14:creationId xmlns:p14="http://schemas.microsoft.com/office/powerpoint/2010/main" val="2669018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FC394-3B1E-7643-7A64-E1E6753C7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C41318-C809-326A-57FE-4603EA94C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750" y="1503362"/>
            <a:ext cx="6229350" cy="2155825"/>
          </a:xfrm>
        </p:spPr>
        <p:txBody>
          <a:bodyPr>
            <a:normAutofit/>
          </a:bodyPr>
          <a:lstStyle/>
          <a:p>
            <a:r>
              <a:rPr lang="tr-TR" dirty="0"/>
              <a:t>Geçici iş göremezlik</a:t>
            </a:r>
          </a:p>
          <a:p>
            <a:r>
              <a:rPr lang="tr-TR" dirty="0"/>
              <a:t>Sürekli iş göremezlik</a:t>
            </a:r>
          </a:p>
          <a:p>
            <a:r>
              <a:rPr lang="tr-TR" dirty="0"/>
              <a:t>Tedavi giderleri</a:t>
            </a:r>
          </a:p>
          <a:p>
            <a:r>
              <a:rPr lang="tr-TR" dirty="0"/>
              <a:t>Ekonomik geleceğin sarsılması </a:t>
            </a:r>
          </a:p>
          <a:p>
            <a:endParaRPr lang="tr-TR" dirty="0"/>
          </a:p>
        </p:txBody>
      </p:sp>
      <p:sp>
        <p:nvSpPr>
          <p:cNvPr id="5" name="Alt Bilgi Yer Tutucusu 18">
            <a:extLst>
              <a:ext uri="{FF2B5EF4-FFF2-40B4-BE49-F238E27FC236}">
                <a16:creationId xmlns:a16="http://schemas.microsoft.com/office/drawing/2014/main" id="{6F92ACCB-6AAB-204F-1997-851B4F9FB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4042036-A8E7-8695-80FB-5BD1E83F9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481" y="374739"/>
            <a:ext cx="4412319" cy="1325563"/>
          </a:xfrm>
        </p:spPr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Maddi Tazminat: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6FA81BE-BBB9-7ABA-717B-D422F3E9186C}"/>
              </a:ext>
            </a:extLst>
          </p:cNvPr>
          <p:cNvSpPr txBox="1">
            <a:spLocks/>
          </p:cNvSpPr>
          <p:nvPr/>
        </p:nvSpPr>
        <p:spPr>
          <a:xfrm>
            <a:off x="845481" y="3462247"/>
            <a:ext cx="456471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Manevi Tazminat:</a:t>
            </a:r>
          </a:p>
        </p:txBody>
      </p:sp>
      <p:sp>
        <p:nvSpPr>
          <p:cNvPr id="7" name="İçerik Yer Tutucusu 2">
            <a:extLst>
              <a:ext uri="{FF2B5EF4-FFF2-40B4-BE49-F238E27FC236}">
                <a16:creationId xmlns:a16="http://schemas.microsoft.com/office/drawing/2014/main" id="{7111AB82-D3D4-EE47-757A-F04E8417734D}"/>
              </a:ext>
            </a:extLst>
          </p:cNvPr>
          <p:cNvSpPr txBox="1">
            <a:spLocks/>
          </p:cNvSpPr>
          <p:nvPr/>
        </p:nvSpPr>
        <p:spPr>
          <a:xfrm>
            <a:off x="1047750" y="4540159"/>
            <a:ext cx="7067550" cy="2155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Sakatlık veya ölüm varsa işçi veya yakınlarının manevi tazminat talep hakkı vardır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2508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BE051-603A-D97B-2EF8-AB1389FE0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 Bilgi Yer Tutucusu 18">
            <a:extLst>
              <a:ext uri="{FF2B5EF4-FFF2-40B4-BE49-F238E27FC236}">
                <a16:creationId xmlns:a16="http://schemas.microsoft.com/office/drawing/2014/main" id="{1B6EB05B-8F76-627A-610A-28F50B9DB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EEA99F9-B74F-A981-C8FE-F9F2FE780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MÜTESELSİL SORUMLULUK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4135D3B-EE9D-832A-BBB2-F86EC8E1C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TBK m.61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Birden çok kişi birlikte bir zarara sebebiyet verdikleri veya aynı zarardan çeşitli sebeplerden dolayı sorumlu oldukları takdirde, haklarında müteselsil sorumluluğa ilişkin hükümler uygulanır.</a:t>
            </a:r>
          </a:p>
          <a:p>
            <a:pPr marL="0" indent="0">
              <a:buNone/>
            </a:pP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İşçi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alacağın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tamamını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işverenden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talep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edebilir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646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4913D4-6CAE-B482-134F-90C300A53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284972-2C4B-BE0D-D0E8-A55AD10E3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150" y="2360612"/>
            <a:ext cx="4572000" cy="2136775"/>
          </a:xfrm>
        </p:spPr>
        <p:txBody>
          <a:bodyPr/>
          <a:lstStyle/>
          <a:p>
            <a:r>
              <a:rPr lang="tr-TR" dirty="0"/>
              <a:t>Risk değerlendirmesi</a:t>
            </a:r>
          </a:p>
          <a:p>
            <a:r>
              <a:rPr lang="tr-TR" dirty="0"/>
              <a:t>Eğitim kayıtları</a:t>
            </a:r>
          </a:p>
          <a:p>
            <a:r>
              <a:rPr lang="tr-TR" dirty="0"/>
              <a:t>Tespit ve öneri defteri</a:t>
            </a:r>
          </a:p>
          <a:p>
            <a:r>
              <a:rPr lang="tr-TR" dirty="0"/>
              <a:t>Saha denetimi</a:t>
            </a:r>
          </a:p>
          <a:p>
            <a:endParaRPr lang="tr-TR" dirty="0"/>
          </a:p>
        </p:txBody>
      </p:sp>
      <p:sp>
        <p:nvSpPr>
          <p:cNvPr id="5" name="Alt Bilgi Yer Tutucusu 18">
            <a:extLst>
              <a:ext uri="{FF2B5EF4-FFF2-40B4-BE49-F238E27FC236}">
                <a16:creationId xmlns:a16="http://schemas.microsoft.com/office/drawing/2014/main" id="{033312CA-7A29-E60A-39FD-DFD14BD41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83956" y="6113928"/>
            <a:ext cx="4424082" cy="369333"/>
          </a:xfrm>
        </p:spPr>
        <p:txBody>
          <a:bodyPr/>
          <a:lstStyle/>
          <a:p>
            <a:r>
              <a:rPr lang="tr-TR" dirty="0"/>
              <a:t>(BİGDER 2026)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8FD24D6-0C8A-CD70-B2BF-8A6DE0791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KUSURUN BELİRLENMESİ</a:t>
            </a:r>
          </a:p>
        </p:txBody>
      </p:sp>
    </p:spTree>
    <p:extLst>
      <p:ext uri="{BB962C8B-B14F-4D97-AF65-F5344CB8AC3E}">
        <p14:creationId xmlns:p14="http://schemas.microsoft.com/office/powerpoint/2010/main" val="2271614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547</Words>
  <Application>Microsoft Office PowerPoint</Application>
  <PresentationFormat>Geniş ekran</PresentationFormat>
  <Paragraphs>105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5" baseType="lpstr">
      <vt:lpstr>Aptos</vt:lpstr>
      <vt:lpstr>Arial</vt:lpstr>
      <vt:lpstr>Calibri</vt:lpstr>
      <vt:lpstr>Calibri Light</vt:lpstr>
      <vt:lpstr>Times New Roman</vt:lpstr>
      <vt:lpstr>Wingdings</vt:lpstr>
      <vt:lpstr>Office Teması</vt:lpstr>
      <vt:lpstr>İŞ KAZALARINDA İŞ SAĞLIĞI VE GÜVENLİĞİ PROFESYONELLERİNİN HUKUKİ VE CEZAİ SORUMLULUĞU</vt:lpstr>
      <vt:lpstr>HUKUKİ SORUMLULUK</vt:lpstr>
      <vt:lpstr>İŞ GÜVENLİĞİ UZMANININ HUKUKİ STATÜSÜ</vt:lpstr>
      <vt:lpstr>SORUMLULUK TÜRLERİ</vt:lpstr>
      <vt:lpstr>HAKSIZ FİİL SORUMLULUĞU</vt:lpstr>
      <vt:lpstr>HAKSIZ FİİL UYGULAMASI</vt:lpstr>
      <vt:lpstr>Maddi Tazminat:</vt:lpstr>
      <vt:lpstr>MÜTESELSİL SORUMLULUK</vt:lpstr>
      <vt:lpstr>KUSURUN BELİRLENMESİ</vt:lpstr>
      <vt:lpstr>İLLİYET BAĞI</vt:lpstr>
      <vt:lpstr>İŞVERENİN RÜCU HAKKI</vt:lpstr>
      <vt:lpstr>SGK RÜCU DAVASI</vt:lpstr>
      <vt:lpstr>SGK RÜCU ŞARTLARI</vt:lpstr>
      <vt:lpstr>CEZA YARGILAMASININ ETKİSİ</vt:lpstr>
      <vt:lpstr>YARGITAY İLKELERİ</vt:lpstr>
      <vt:lpstr>ZAMANAŞIMI</vt:lpstr>
      <vt:lpstr>PowerPoint Sunusu</vt:lpstr>
      <vt:lpstr>İŞ KAZALARINDA İŞ SAĞLIĞI VE GÜVENLİĞİ PROFESYONELLERİNİN HUKUKİ VE CEZAİ SORUMLULUĞU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Gülcan KOÇ</dc:creator>
  <cp:lastModifiedBy>Aşkın Doru</cp:lastModifiedBy>
  <cp:revision>45</cp:revision>
  <dcterms:created xsi:type="dcterms:W3CDTF">2025-10-24T08:52:16Z</dcterms:created>
  <dcterms:modified xsi:type="dcterms:W3CDTF">2026-02-13T09:03:27Z</dcterms:modified>
</cp:coreProperties>
</file>