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597" r:id="rId3"/>
    <p:sldId id="599" r:id="rId4"/>
    <p:sldId id="603" r:id="rId5"/>
    <p:sldId id="600" r:id="rId6"/>
    <p:sldId id="601" r:id="rId7"/>
    <p:sldId id="602" r:id="rId8"/>
    <p:sldId id="598" r:id="rId9"/>
    <p:sldId id="437" r:id="rId10"/>
    <p:sldId id="604" r:id="rId11"/>
    <p:sldId id="605" r:id="rId12"/>
    <p:sldId id="60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tr-TR" dirty="0" smtClean="0"/>
              <a:t>Yıllara Göre Hayatını</a:t>
            </a:r>
            <a:r>
              <a:rPr lang="tr-TR" baseline="0" dirty="0" smtClean="0"/>
              <a:t> Kaybeden Çalışan Sayısı</a:t>
            </a:r>
            <a:endParaRPr lang="tr-T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Sayfa1!$A$2:$A$7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Sayfa1!$B$2:$B$7</c:f>
              <c:numCache>
                <c:formatCode>General</c:formatCode>
                <c:ptCount val="6"/>
                <c:pt idx="0">
                  <c:v>1542</c:v>
                </c:pt>
                <c:pt idx="1">
                  <c:v>1149</c:v>
                </c:pt>
                <c:pt idx="2">
                  <c:v>1240</c:v>
                </c:pt>
                <c:pt idx="3">
                  <c:v>1394</c:v>
                </c:pt>
                <c:pt idx="4">
                  <c:v>1520</c:v>
                </c:pt>
                <c:pt idx="5">
                  <c:v>1972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BD-498F-B60E-0F22A3C3CA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534365984"/>
        <c:axId val="-1534374144"/>
      </c:barChart>
      <c:catAx>
        <c:axId val="-153436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1534374144"/>
        <c:crosses val="autoZero"/>
        <c:auto val="1"/>
        <c:lblAlgn val="ctr"/>
        <c:lblOffset val="100"/>
        <c:noMultiLvlLbl val="0"/>
      </c:catAx>
      <c:valAx>
        <c:axId val="-1534374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153436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tr-TR" dirty="0" smtClean="0"/>
              <a:t>Yıllara Göre Kaza </a:t>
            </a:r>
            <a:r>
              <a:rPr lang="tr-TR" baseline="0" dirty="0" smtClean="0"/>
              <a:t>Sayısı</a:t>
            </a:r>
            <a:endParaRPr lang="tr-T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7020050263504646"/>
          <c:y val="0.2257971872876138"/>
          <c:w val="0.88986761811023618"/>
          <c:h val="0.681369340551181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Sayfa1!$A$2:$A$7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Sayfa1!$B$2:$B$7</c:f>
              <c:numCache>
                <c:formatCode>#,##0</c:formatCode>
                <c:ptCount val="6"/>
                <c:pt idx="0">
                  <c:v>430985</c:v>
                </c:pt>
                <c:pt idx="1">
                  <c:v>422463</c:v>
                </c:pt>
                <c:pt idx="2">
                  <c:v>384262</c:v>
                </c:pt>
                <c:pt idx="3">
                  <c:v>511084</c:v>
                </c:pt>
                <c:pt idx="4">
                  <c:v>588823</c:v>
                </c:pt>
                <c:pt idx="5">
                  <c:v>681401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66-48D0-94C9-F7F9CA843F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534368160"/>
        <c:axId val="-1534373600"/>
      </c:barChart>
      <c:catAx>
        <c:axId val="-153436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1534373600"/>
        <c:crosses val="autoZero"/>
        <c:auto val="1"/>
        <c:lblAlgn val="ctr"/>
        <c:lblOffset val="100"/>
        <c:noMultiLvlLbl val="0"/>
      </c:catAx>
      <c:valAx>
        <c:axId val="-1534373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153436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8D730-E2B5-4ACF-B7C5-D44C15BE81C8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C9972-06DC-4153-A872-DF089D9821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65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E84E87-DEEB-469C-B9A5-51667CC2834A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8595" name="Rectangle 7"/>
          <p:cNvSpPr txBox="1">
            <a:spLocks noGrp="1" noChangeArrowheads="1"/>
          </p:cNvSpPr>
          <p:nvPr/>
        </p:nvSpPr>
        <p:spPr bwMode="auto">
          <a:xfrm>
            <a:off x="3884414" y="8685894"/>
            <a:ext cx="2972098" cy="456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07" tIns="46853" rIns="93707" bIns="46853" anchor="b"/>
          <a:lstStyle/>
          <a:p>
            <a:pPr algn="r" defTabSz="937009"/>
            <a:fld id="{3927DE95-417E-4D64-9316-ADD19153D26E}" type="slidenum">
              <a:rPr lang="tr-TR" sz="1200">
                <a:latin typeface="Arial" pitchFamily="34" charset="0"/>
              </a:rPr>
              <a:pPr algn="r" defTabSz="937009"/>
              <a:t>1</a:t>
            </a:fld>
            <a:endParaRPr lang="tr-TR" sz="1200" dirty="0">
              <a:latin typeface="Arial" pitchFamily="34" charset="0"/>
            </a:endParaRPr>
          </a:p>
        </p:txBody>
      </p:sp>
      <p:sp>
        <p:nvSpPr>
          <p:cNvPr id="2385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8825" cy="3427413"/>
          </a:xfrm>
          <a:ln/>
        </p:spPr>
      </p:sp>
      <p:sp>
        <p:nvSpPr>
          <p:cNvPr id="2385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610" y="4342191"/>
            <a:ext cx="5488781" cy="4115405"/>
          </a:xfrm>
          <a:noFill/>
          <a:ln/>
        </p:spPr>
        <p:txBody>
          <a:bodyPr lIns="93707" tIns="46853" rIns="93707" bIns="46853"/>
          <a:lstStyle/>
          <a:p>
            <a:pPr eaLnBrk="1" hangingPunct="1"/>
            <a:endParaRPr lang="tr-T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403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228EF3-C89E-42BB-944E-EDBD7A2D0FF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5903" y="8688918"/>
            <a:ext cx="2972097" cy="45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685" tIns="46843" rIns="93685" bIns="46843" anchor="b"/>
          <a:lstStyle/>
          <a:p>
            <a:pPr algn="r" defTabSz="935507" eaLnBrk="0" hangingPunct="0"/>
            <a:fld id="{A75F5EAD-3C47-4554-AD21-7C2709357349}" type="slidenum">
              <a:rPr lang="tr-TR" sz="1200">
                <a:latin typeface="Times New Roman" pitchFamily="18" charset="0"/>
              </a:rPr>
              <a:pPr algn="r" defTabSz="935507" eaLnBrk="0" hangingPunct="0"/>
              <a:t>9</a:t>
            </a:fld>
            <a:endParaRPr lang="tr-TR" sz="1200" dirty="0">
              <a:latin typeface="Times New Roman" pitchFamily="18" charset="0"/>
            </a:endParaRPr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8825" cy="3427413"/>
          </a:xfrm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2191"/>
            <a:ext cx="5027414" cy="4115405"/>
          </a:xfrm>
          <a:noFill/>
          <a:ln/>
        </p:spPr>
        <p:txBody>
          <a:bodyPr lIns="93685" tIns="46843" rIns="93685" bIns="46843"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735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5952E-54B9-4705-A0EA-BD541461E9DD}" type="datetimeFigureOut">
              <a:rPr lang="tr-TR" smtClean="0"/>
              <a:pPr/>
              <a:t>19.02.2026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E6EA7-2945-48E0-A7E7-E5024377F33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1421904" y="2194765"/>
            <a:ext cx="6300192" cy="340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endParaRPr lang="tr-TR" sz="2800" b="1" dirty="0">
              <a:solidFill>
                <a:srgbClr val="3333FF"/>
              </a:solidFill>
              <a:latin typeface="Arial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İŞ 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KAZALARINDA                   İŞ SAĞLIĞI VE GÜVENLİĞİ PROFESYONELLERİNİN HUKUKİ </a:t>
            </a: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VE 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CEZAİ SORUMLULUKLARI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8FD01D1F-FCC4-E380-7939-7AC903308D8B}"/>
              </a:ext>
            </a:extLst>
          </p:cNvPr>
          <p:cNvSpPr txBox="1"/>
          <p:nvPr/>
        </p:nvSpPr>
        <p:spPr>
          <a:xfrm>
            <a:off x="5292080" y="5598774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TUNAY ÖZBUDAK</a:t>
            </a:r>
            <a:endParaRPr lang="tr-TR" dirty="0"/>
          </a:p>
          <a:p>
            <a:pPr algn="ctr"/>
            <a:r>
              <a:rPr lang="tr-TR" dirty="0" smtClean="0"/>
              <a:t>ÖĞRETİM GÖREVLİSİ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725" y="233712"/>
            <a:ext cx="2114550" cy="216217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0609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Türkiye’de 2025 Yılı İş </a:t>
            </a:r>
            <a:r>
              <a:rPr lang="tr-TR" sz="3600" b="1" dirty="0"/>
              <a:t>Kazası </a:t>
            </a:r>
            <a:r>
              <a:rPr lang="tr-TR" sz="3600" b="1" dirty="0" smtClean="0"/>
              <a:t>İstatistikleri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6" y="1556792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504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sz="3600" b="1" dirty="0">
                <a:solidFill>
                  <a:prstClr val="black"/>
                </a:solidFill>
              </a:rPr>
              <a:t>Türkiye’de </a:t>
            </a:r>
            <a:r>
              <a:rPr lang="tr-TR" sz="3600" b="1" dirty="0" smtClean="0">
                <a:solidFill>
                  <a:prstClr val="black"/>
                </a:solidFill>
              </a:rPr>
              <a:t>2025 </a:t>
            </a:r>
            <a:r>
              <a:rPr lang="tr-TR" sz="3600" b="1" dirty="0">
                <a:solidFill>
                  <a:prstClr val="black"/>
                </a:solidFill>
              </a:rPr>
              <a:t>Yılı İş Kazası İstatistikleri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96" y="2276872"/>
            <a:ext cx="8857807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717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/>
                </a:solidFill>
              </a:rPr>
              <a:t>Türkiye’de 2025 Yılı İş Kazası İstatistikleri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32" y="1700808"/>
            <a:ext cx="8337736" cy="4320480"/>
          </a:xfrm>
          <a:prstGeom prst="rect">
            <a:avLst/>
          </a:prstGeom>
        </p:spPr>
      </p:pic>
      <p:sp>
        <p:nvSpPr>
          <p:cNvPr id="5" name="Unvan 1"/>
          <p:cNvSpPr txBox="1">
            <a:spLocks/>
          </p:cNvSpPr>
          <p:nvPr/>
        </p:nvSpPr>
        <p:spPr>
          <a:xfrm>
            <a:off x="457200" y="274638"/>
            <a:ext cx="8229600" cy="9221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600" b="1" dirty="0" smtClean="0">
                <a:solidFill>
                  <a:prstClr val="black"/>
                </a:solidFill>
              </a:rPr>
              <a:t>Türkiye’de 2025 Yılı İş Kazası İstatistikleri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915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>
            <a:extLst>
              <a:ext uri="{FF2B5EF4-FFF2-40B4-BE49-F238E27FC236}">
                <a16:creationId xmlns="" xmlns:a16="http://schemas.microsoft.com/office/drawing/2014/main" id="{227E1BC3-4C7E-6876-204B-4A92EEECD7F6}"/>
              </a:ext>
            </a:extLst>
          </p:cNvPr>
          <p:cNvGrpSpPr/>
          <p:nvPr/>
        </p:nvGrpSpPr>
        <p:grpSpPr>
          <a:xfrm>
            <a:off x="1979712" y="692696"/>
            <a:ext cx="6408712" cy="623610"/>
            <a:chOff x="0" y="11658"/>
            <a:chExt cx="5856271" cy="623610"/>
          </a:xfrm>
          <a:scene3d>
            <a:camera prst="orthographicFront"/>
            <a:lightRig rig="flat" dir="t"/>
          </a:scene3d>
        </p:grpSpPr>
        <p:sp>
          <p:nvSpPr>
            <p:cNvPr id="3" name="Dikdörtgen: Köşeleri Yuvarlatılmış 2">
              <a:extLst>
                <a:ext uri="{FF2B5EF4-FFF2-40B4-BE49-F238E27FC236}">
                  <a16:creationId xmlns="" xmlns:a16="http://schemas.microsoft.com/office/drawing/2014/main" id="{87E2CDEA-BF1E-3B61-FE14-7E259885FBE7}"/>
                </a:ext>
              </a:extLst>
            </p:cNvPr>
            <p:cNvSpPr/>
            <p:nvPr/>
          </p:nvSpPr>
          <p:spPr>
            <a:xfrm>
              <a:off x="0" y="11658"/>
              <a:ext cx="5658869" cy="62361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" name="Dikdörtgen: Köşeleri Yuvarlatılmış 4">
              <a:extLst>
                <a:ext uri="{FF2B5EF4-FFF2-40B4-BE49-F238E27FC236}">
                  <a16:creationId xmlns="" xmlns:a16="http://schemas.microsoft.com/office/drawing/2014/main" id="{E1FEE203-2F73-1545-CD56-AF0F3F81B957}"/>
                </a:ext>
              </a:extLst>
            </p:cNvPr>
            <p:cNvSpPr txBox="1"/>
            <p:nvPr/>
          </p:nvSpPr>
          <p:spPr>
            <a:xfrm>
              <a:off x="30442" y="42100"/>
              <a:ext cx="5825829" cy="5627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l" defTabSz="11557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3200" b="1" kern="1200" dirty="0" smtClean="0"/>
                <a:t>İŞ KAZALARINDA HUKUKİ SÜREÇLER</a:t>
              </a:r>
              <a:endParaRPr lang="tr-TR" sz="3200" kern="1200" dirty="0"/>
            </a:p>
          </p:txBody>
        </p:sp>
      </p:grpSp>
      <p:sp>
        <p:nvSpPr>
          <p:cNvPr id="6" name="Dikdörtgen 5"/>
          <p:cNvSpPr/>
          <p:nvPr/>
        </p:nvSpPr>
        <p:spPr>
          <a:xfrm>
            <a:off x="1043608" y="2060848"/>
            <a:ext cx="296908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tr-TR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Cezai Sorumluluk</a:t>
            </a:r>
          </a:p>
        </p:txBody>
      </p:sp>
      <p:sp>
        <p:nvSpPr>
          <p:cNvPr id="7" name="Dikdörtgen 6"/>
          <p:cNvSpPr/>
          <p:nvPr/>
        </p:nvSpPr>
        <p:spPr>
          <a:xfrm>
            <a:off x="5076056" y="2060848"/>
            <a:ext cx="3292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tr-TR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Hukuki Sorumluluk</a:t>
            </a:r>
          </a:p>
        </p:txBody>
      </p:sp>
      <p:sp>
        <p:nvSpPr>
          <p:cNvPr id="8" name="Aşağı Ok 7"/>
          <p:cNvSpPr/>
          <p:nvPr/>
        </p:nvSpPr>
        <p:spPr>
          <a:xfrm>
            <a:off x="2402135" y="2708920"/>
            <a:ext cx="252028" cy="1694283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şağı Ok 8"/>
          <p:cNvSpPr/>
          <p:nvPr/>
        </p:nvSpPr>
        <p:spPr>
          <a:xfrm rot="1858320">
            <a:off x="5852178" y="2628595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şağı Ok 9"/>
          <p:cNvSpPr/>
          <p:nvPr/>
        </p:nvSpPr>
        <p:spPr>
          <a:xfrm rot="-1920000">
            <a:off x="7376146" y="2628594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535729" y="4571144"/>
            <a:ext cx="1984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Ceza Davası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004740" y="4571144"/>
            <a:ext cx="25977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Tazminat Davası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7013129" y="4571144"/>
            <a:ext cx="2026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Rücu Davası</a:t>
            </a:r>
          </a:p>
        </p:txBody>
      </p:sp>
    </p:spTree>
    <p:extLst>
      <p:ext uri="{BB962C8B-B14F-4D97-AF65-F5344CB8AC3E}">
        <p14:creationId xmlns:p14="http://schemas.microsoft.com/office/powerpoint/2010/main" val="1347511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79712" y="908720"/>
            <a:ext cx="5256584" cy="86409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  <a:cs typeface="Segoe UI Semibold" panose="020B0702040204020203" pitchFamily="34" charset="0"/>
              </a:rPr>
              <a:t>Cezai Sorumluluk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979712" y="2219438"/>
            <a:ext cx="100219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tr-TR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Kasıt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89275" y="2197893"/>
            <a:ext cx="1168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tr-TR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Taksir</a:t>
            </a:r>
          </a:p>
        </p:txBody>
      </p:sp>
      <p:sp>
        <p:nvSpPr>
          <p:cNvPr id="6" name="Aşağı Ok 5"/>
          <p:cNvSpPr/>
          <p:nvPr/>
        </p:nvSpPr>
        <p:spPr>
          <a:xfrm rot="1858320">
            <a:off x="1747723" y="2653169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şağı Ok 6"/>
          <p:cNvSpPr/>
          <p:nvPr/>
        </p:nvSpPr>
        <p:spPr>
          <a:xfrm rot="-1920000">
            <a:off x="3065897" y="2647004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şağı Ok 7"/>
          <p:cNvSpPr/>
          <p:nvPr/>
        </p:nvSpPr>
        <p:spPr>
          <a:xfrm rot="1858320">
            <a:off x="6045245" y="2653170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şağı Ok 8"/>
          <p:cNvSpPr/>
          <p:nvPr/>
        </p:nvSpPr>
        <p:spPr>
          <a:xfrm rot="-1920000">
            <a:off x="7297105" y="2663027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194810" y="4509120"/>
            <a:ext cx="21913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Doğrudan Kasıt: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Bilerek ve isteyerek bir kişinin ölümüne ya da yaralanmasına sebep olma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2638014" y="4541199"/>
            <a:ext cx="193398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Olası Kasıt: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Düğünde eğlenmek </a:t>
            </a:r>
            <a:r>
              <a:rPr lang="tr-T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amacıyla ateş </a:t>
            </a:r>
            <a:r>
              <a:rPr lang="tr-TR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ederek ölüme </a:t>
            </a:r>
            <a:r>
              <a:rPr lang="tr-T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 olma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935265" y="4541199"/>
            <a:ext cx="1853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Basit Taksir: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Fail tarafından ortaya çıkacak neticenin </a:t>
            </a:r>
            <a:r>
              <a:rPr lang="tr-TR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öngörülememesi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6897707" y="4541199"/>
            <a:ext cx="2286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Bilinçli Taksir: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Fail tarafından ortaya çıkacak neticenin </a:t>
            </a:r>
            <a:r>
              <a:rPr lang="tr-TR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öngörülmesine rağmen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yapılması</a:t>
            </a:r>
            <a:endParaRPr lang="tr-TR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807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95736" y="980728"/>
            <a:ext cx="4690864" cy="99412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</a:rPr>
              <a:t>İş Kazası Kusur Durumu</a:t>
            </a:r>
            <a:endParaRPr lang="tr-TR" sz="3200" b="1" dirty="0"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187624" y="2348880"/>
            <a:ext cx="2675732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tr-T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Ceza ve Savcılık</a:t>
            </a:r>
            <a:endParaRPr lang="tr-T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şağı Ok 3"/>
          <p:cNvSpPr/>
          <p:nvPr/>
        </p:nvSpPr>
        <p:spPr>
          <a:xfrm rot="1858320">
            <a:off x="1557294" y="3055602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şağı Ok 4"/>
          <p:cNvSpPr/>
          <p:nvPr/>
        </p:nvSpPr>
        <p:spPr>
          <a:xfrm rot="-1920000">
            <a:off x="3127673" y="3055601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410436" y="2305791"/>
            <a:ext cx="295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tr-T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 ve İdare</a:t>
            </a:r>
            <a:endParaRPr lang="tr-T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şağı Ok 6"/>
          <p:cNvSpPr/>
          <p:nvPr/>
        </p:nvSpPr>
        <p:spPr>
          <a:xfrm rot="1858320">
            <a:off x="5924187" y="3097495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şağı Ok 7"/>
          <p:cNvSpPr/>
          <p:nvPr/>
        </p:nvSpPr>
        <p:spPr>
          <a:xfrm rot="-1920000">
            <a:off x="7314481" y="3049437"/>
            <a:ext cx="222360" cy="1678655"/>
          </a:xfrm>
          <a:prstGeom prst="down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04378" y="4797152"/>
            <a:ext cx="8640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Asli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3216614" y="4797152"/>
            <a:ext cx="736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5109162" y="4797152"/>
            <a:ext cx="1120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Yüzde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7365039" y="4797152"/>
            <a:ext cx="1199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Rakam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41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62445" y="764704"/>
            <a:ext cx="5184576" cy="85010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Cezai Sorumluluk</a:t>
            </a:r>
          </a:p>
        </p:txBody>
      </p:sp>
      <p:sp>
        <p:nvSpPr>
          <p:cNvPr id="3" name="Dikdörtgen 2"/>
          <p:cNvSpPr/>
          <p:nvPr/>
        </p:nvSpPr>
        <p:spPr>
          <a:xfrm>
            <a:off x="633010" y="1916832"/>
            <a:ext cx="8043446" cy="3710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kazasından sorumlu olan kişilerden; taksirle bir insanın ölümüne neden olan kişi, </a:t>
            </a:r>
            <a:r>
              <a:rPr lang="tr-TR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 yıldan altı yıla kadar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hapis cezası ile, taksirle yaralamaya neden olan kişi ise </a:t>
            </a:r>
            <a:r>
              <a:rPr lang="tr-TR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 aydan bir yıla kadar 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hapis cezası veya adli para cezası ile cezalandırılır.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Yaralamaya sebebiyet veren kazaların soruşturulması şikayete bağlı iken ölümlü kazalarda savcılık soruşturmayı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re’sen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yani şikayete bağlı olmadan yürütür.</a:t>
            </a:r>
          </a:p>
        </p:txBody>
      </p:sp>
    </p:spTree>
    <p:extLst>
      <p:ext uri="{BB962C8B-B14F-4D97-AF65-F5344CB8AC3E}">
        <p14:creationId xmlns:p14="http://schemas.microsoft.com/office/powerpoint/2010/main" val="117437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35696" y="836712"/>
            <a:ext cx="5194920" cy="778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Hukuki Sorumluluk</a:t>
            </a:r>
          </a:p>
        </p:txBody>
      </p:sp>
      <p:sp>
        <p:nvSpPr>
          <p:cNvPr id="3" name="Dikdörtgen 2"/>
          <p:cNvSpPr/>
          <p:nvPr/>
        </p:nvSpPr>
        <p:spPr>
          <a:xfrm>
            <a:off x="949896" y="1844824"/>
            <a:ext cx="6966520" cy="409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kazası geçirmiş olan kişi kazadan kaynaklı olarak yaşamış olduğu sıkıntılar nedeni ile sorumlulara tazminat davası açabilir. 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Tazminat davaları şahıslardan daha çok, tüzel kişiliği olan şirket veya ortaklıklara açılır.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Kazadan dolayı kişinin malul kalması veya kalmaması davanın ön şartı değildir.</a:t>
            </a:r>
          </a:p>
        </p:txBody>
      </p:sp>
    </p:spTree>
    <p:extLst>
      <p:ext uri="{BB962C8B-B14F-4D97-AF65-F5344CB8AC3E}">
        <p14:creationId xmlns:p14="http://schemas.microsoft.com/office/powerpoint/2010/main" val="1275878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07704" y="908720"/>
            <a:ext cx="5328592" cy="9221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sz="3200" b="1" dirty="0">
                <a:solidFill>
                  <a:prstClr val="black"/>
                </a:solidFill>
              </a:rPr>
              <a:t>Hukuki Sorumluluk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016732" y="2132856"/>
            <a:ext cx="7110536" cy="3063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Gerçekleşen iş kazası sonrasında işverenin kusuru tespit edilmiş ise Sosyal Güvenlik Kurumu(SGK) işverene rücu davası açar. 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Davanın konusu, iş kazasından kaynaklı kazazedeye hastanelerde verilen hizmetlerin maddi karşılığının tazminidir.</a:t>
            </a:r>
          </a:p>
        </p:txBody>
      </p:sp>
    </p:spTree>
    <p:extLst>
      <p:ext uri="{BB962C8B-B14F-4D97-AF65-F5344CB8AC3E}">
        <p14:creationId xmlns:p14="http://schemas.microsoft.com/office/powerpoint/2010/main" val="1262883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>
            <a:extLst>
              <a:ext uri="{FF2B5EF4-FFF2-40B4-BE49-F238E27FC236}">
                <a16:creationId xmlns="" xmlns:a16="http://schemas.microsoft.com/office/drawing/2014/main" id="{A20E5A86-52CC-4623-68AC-C24CC89526F7}"/>
              </a:ext>
            </a:extLst>
          </p:cNvPr>
          <p:cNvGrpSpPr/>
          <p:nvPr/>
        </p:nvGrpSpPr>
        <p:grpSpPr>
          <a:xfrm>
            <a:off x="2195736" y="1412776"/>
            <a:ext cx="5658869" cy="623610"/>
            <a:chOff x="0" y="11658"/>
            <a:chExt cx="5658869" cy="623610"/>
          </a:xfrm>
          <a:scene3d>
            <a:camera prst="orthographicFront"/>
            <a:lightRig rig="flat" dir="t"/>
          </a:scene3d>
        </p:grpSpPr>
        <p:sp>
          <p:nvSpPr>
            <p:cNvPr id="5" name="Dikdörtgen: Köşeleri Yuvarlatılmış 4">
              <a:extLst>
                <a:ext uri="{FF2B5EF4-FFF2-40B4-BE49-F238E27FC236}">
                  <a16:creationId xmlns="" xmlns:a16="http://schemas.microsoft.com/office/drawing/2014/main" id="{E3AA7495-E270-BB4C-2B84-E307D42522D6}"/>
                </a:ext>
              </a:extLst>
            </p:cNvPr>
            <p:cNvSpPr/>
            <p:nvPr/>
          </p:nvSpPr>
          <p:spPr>
            <a:xfrm>
              <a:off x="0" y="11658"/>
              <a:ext cx="5658869" cy="62361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Dikdörtgen: Köşeleri Yuvarlatılmış 4">
              <a:extLst>
                <a:ext uri="{FF2B5EF4-FFF2-40B4-BE49-F238E27FC236}">
                  <a16:creationId xmlns="" xmlns:a16="http://schemas.microsoft.com/office/drawing/2014/main" id="{96506C28-612F-4B7B-DBCF-851C9FAC0EE5}"/>
                </a:ext>
              </a:extLst>
            </p:cNvPr>
            <p:cNvSpPr txBox="1"/>
            <p:nvPr/>
          </p:nvSpPr>
          <p:spPr>
            <a:xfrm>
              <a:off x="30442" y="42100"/>
              <a:ext cx="5597985" cy="5627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ctr" defTabSz="11557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3200" b="1" dirty="0" smtClean="0"/>
                <a:t>MEVZUATLARDA BİKİRKİŞİLİK</a:t>
              </a:r>
              <a:endParaRPr lang="tr-TR" sz="3200" kern="1200" dirty="0"/>
            </a:p>
          </p:txBody>
        </p:sp>
      </p:grpSp>
      <p:sp>
        <p:nvSpPr>
          <p:cNvPr id="11" name="Bükülü Ok 10"/>
          <p:cNvSpPr/>
          <p:nvPr/>
        </p:nvSpPr>
        <p:spPr>
          <a:xfrm>
            <a:off x="390477" y="2731696"/>
            <a:ext cx="1865014" cy="72427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051720" y="2566766"/>
            <a:ext cx="6534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sz="3600" b="1" dirty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latin typeface="Century Gothic" panose="020B0502020202020204"/>
              </a:rPr>
              <a:t>6754 sayılı Bilirkişilik Kanunu</a:t>
            </a:r>
          </a:p>
        </p:txBody>
      </p:sp>
      <p:sp>
        <p:nvSpPr>
          <p:cNvPr id="12" name="Bükülü Ok 11"/>
          <p:cNvSpPr/>
          <p:nvPr/>
        </p:nvSpPr>
        <p:spPr>
          <a:xfrm>
            <a:off x="362589" y="3645024"/>
            <a:ext cx="1865014" cy="72427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1524893" y="3552162"/>
            <a:ext cx="7883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sz="3600" b="1" dirty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latin typeface="Century Gothic" panose="020B0502020202020204"/>
              </a:rPr>
              <a:t>5271 sayılı CMK. (</a:t>
            </a:r>
            <a:r>
              <a:rPr lang="tr-TR" sz="3600" b="1" dirty="0" smtClean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latin typeface="Century Gothic" panose="020B0502020202020204"/>
              </a:rPr>
              <a:t>62-73.Mad.)</a:t>
            </a:r>
            <a:endParaRPr lang="tr-TR" sz="3600" b="1" dirty="0">
              <a:ln w="9525">
                <a:solidFill>
                  <a:prstClr val="black"/>
                </a:solidFill>
                <a:prstDash val="solid"/>
              </a:ln>
              <a:solidFill>
                <a:srgbClr val="75CEEC"/>
              </a:solidFill>
              <a:effectLst>
                <a:outerShdw blurRad="12700" dist="38100" dir="2700000" algn="tl" rotWithShape="0">
                  <a:srgbClr val="75CEEC">
                    <a:lumMod val="60000"/>
                    <a:lumOff val="40000"/>
                  </a:srgbClr>
                </a:outerShdw>
              </a:effectLst>
              <a:latin typeface="Century Gothic" panose="020B0502020202020204"/>
            </a:endParaRPr>
          </a:p>
        </p:txBody>
      </p:sp>
      <p:sp>
        <p:nvSpPr>
          <p:cNvPr id="14" name="Bükülü Ok 13"/>
          <p:cNvSpPr/>
          <p:nvPr/>
        </p:nvSpPr>
        <p:spPr>
          <a:xfrm>
            <a:off x="349091" y="4558352"/>
            <a:ext cx="1865014" cy="72427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2195736" y="4477501"/>
            <a:ext cx="72130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0" cap="none" spc="0" normalizeH="0" baseline="0" noProof="0" dirty="0" smtClean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6100 sayılı HMK. (266-287</a:t>
            </a:r>
            <a:r>
              <a:rPr lang="tr-TR" sz="3600" b="1" kern="0" dirty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latin typeface="Century Gothic" panose="020B0502020202020204"/>
              </a:rPr>
              <a:t>.</a:t>
            </a:r>
            <a:r>
              <a:rPr kumimoji="0" lang="tr-TR" sz="3600" b="1" i="0" u="none" strike="noStrike" kern="0" cap="none" spc="0" normalizeH="0" baseline="0" noProof="0" dirty="0" smtClean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Mad.)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Bükülü Ok 16"/>
          <p:cNvSpPr/>
          <p:nvPr/>
        </p:nvSpPr>
        <p:spPr>
          <a:xfrm>
            <a:off x="330722" y="5402840"/>
            <a:ext cx="1865014" cy="72427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1884461" y="5282630"/>
            <a:ext cx="7524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sz="3600" b="1" dirty="0">
                <a:ln w="9525">
                  <a:solidFill>
                    <a:prstClr val="black"/>
                  </a:solidFill>
                  <a:prstDash val="solid"/>
                </a:ln>
                <a:solidFill>
                  <a:srgbClr val="75CEEC"/>
                </a:solidFill>
                <a:effectLst>
                  <a:outerShdw blurRad="12700" dist="38100" dir="2700000" algn="tl" rotWithShape="0">
                    <a:srgbClr val="75CEEC">
                      <a:lumMod val="60000"/>
                      <a:lumOff val="40000"/>
                    </a:srgbClr>
                  </a:outerShdw>
                </a:effectLst>
                <a:latin typeface="Century Gothic" panose="020B0502020202020204"/>
              </a:rPr>
              <a:t>2577 sayılı İYUK. (31/2.Madde)</a:t>
            </a:r>
          </a:p>
        </p:txBody>
      </p:sp>
    </p:spTree>
    <p:extLst>
      <p:ext uri="{BB962C8B-B14F-4D97-AF65-F5344CB8AC3E}">
        <p14:creationId xmlns:p14="http://schemas.microsoft.com/office/powerpoint/2010/main" val="1316854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Altbilgi Yer Tutucusu"/>
          <p:cNvSpPr txBox="1">
            <a:spLocks noGrp="1"/>
          </p:cNvSpPr>
          <p:nvPr/>
        </p:nvSpPr>
        <p:spPr bwMode="auto">
          <a:xfrm>
            <a:off x="457200" y="6416675"/>
            <a:ext cx="2895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tr-TR" sz="1200" b="1">
                <a:solidFill>
                  <a:schemeClr val="bg1">
                    <a:lumMod val="20000"/>
                    <a:lumOff val="80000"/>
                  </a:schemeClr>
                </a:solidFill>
                <a:latin typeface="Arial" pitchFamily="34" charset="0"/>
                <a:cs typeface="+mn-cs"/>
              </a:rPr>
              <a:t>TEMEL İSG EĞİTİMİ</a:t>
            </a:r>
            <a:endParaRPr lang="tr-TR" sz="1200" b="1" dirty="0">
              <a:solidFill>
                <a:schemeClr val="bg1">
                  <a:lumMod val="20000"/>
                  <a:lumOff val="80000"/>
                </a:schemeClr>
              </a:solidFill>
              <a:latin typeface="Arial" pitchFamily="34" charset="0"/>
              <a:cs typeface="+mn-cs"/>
            </a:endParaRPr>
          </a:p>
        </p:txBody>
      </p:sp>
      <p:grpSp>
        <p:nvGrpSpPr>
          <p:cNvPr id="2" name="Grup 1">
            <a:extLst>
              <a:ext uri="{FF2B5EF4-FFF2-40B4-BE49-F238E27FC236}">
                <a16:creationId xmlns="" xmlns:a16="http://schemas.microsoft.com/office/drawing/2014/main" id="{34C6D9DB-B964-106E-A2FC-B175E58929EE}"/>
              </a:ext>
            </a:extLst>
          </p:cNvPr>
          <p:cNvGrpSpPr/>
          <p:nvPr/>
        </p:nvGrpSpPr>
        <p:grpSpPr>
          <a:xfrm>
            <a:off x="1619672" y="1015206"/>
            <a:ext cx="5949846" cy="623610"/>
            <a:chOff x="-576064" y="-385912"/>
            <a:chExt cx="5949846" cy="623610"/>
          </a:xfrm>
          <a:scene3d>
            <a:camera prst="orthographicFront"/>
            <a:lightRig rig="flat" dir="t"/>
          </a:scene3d>
        </p:grpSpPr>
        <p:sp>
          <p:nvSpPr>
            <p:cNvPr id="3" name="Dikdörtgen: Köşeleri Yuvarlatılmış 2">
              <a:extLst>
                <a:ext uri="{FF2B5EF4-FFF2-40B4-BE49-F238E27FC236}">
                  <a16:creationId xmlns="" xmlns:a16="http://schemas.microsoft.com/office/drawing/2014/main" id="{EC664A10-0CE5-7165-EB49-D5D476EDAB4F}"/>
                </a:ext>
              </a:extLst>
            </p:cNvPr>
            <p:cNvSpPr/>
            <p:nvPr/>
          </p:nvSpPr>
          <p:spPr>
            <a:xfrm>
              <a:off x="-285087" y="-385912"/>
              <a:ext cx="5658869" cy="62361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" name="Dikdörtgen: Köşeleri Yuvarlatılmış 4">
              <a:extLst>
                <a:ext uri="{FF2B5EF4-FFF2-40B4-BE49-F238E27FC236}">
                  <a16:creationId xmlns="" xmlns:a16="http://schemas.microsoft.com/office/drawing/2014/main" id="{0E1A6443-DC12-5441-7EFF-FF6CE3E93552}"/>
                </a:ext>
              </a:extLst>
            </p:cNvPr>
            <p:cNvSpPr txBox="1"/>
            <p:nvPr/>
          </p:nvSpPr>
          <p:spPr>
            <a:xfrm>
              <a:off x="-576064" y="-385912"/>
              <a:ext cx="5597985" cy="5627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600" b="1" dirty="0"/>
                <a:t>Türkiye’de İş Güvenliği </a:t>
              </a:r>
              <a:r>
                <a:rPr lang="tr-TR" sz="2600" b="1" dirty="0" smtClean="0"/>
                <a:t>İstatistikleri</a:t>
              </a:r>
              <a:endParaRPr lang="tr-TR" sz="2600" kern="1200" dirty="0"/>
            </a:p>
          </p:txBody>
        </p:sp>
      </p:grpSp>
      <p:graphicFrame>
        <p:nvGraphicFramePr>
          <p:cNvPr id="8" name="Grafik 7"/>
          <p:cNvGraphicFramePr/>
          <p:nvPr>
            <p:extLst>
              <p:ext uri="{D42A27DB-BD31-4B8C-83A1-F6EECF244321}">
                <p14:modId xmlns:p14="http://schemas.microsoft.com/office/powerpoint/2010/main" val="3474450920"/>
              </p:ext>
            </p:extLst>
          </p:nvPr>
        </p:nvGraphicFramePr>
        <p:xfrm>
          <a:off x="251519" y="2227545"/>
          <a:ext cx="438520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ik 8"/>
          <p:cNvGraphicFramePr/>
          <p:nvPr>
            <p:extLst>
              <p:ext uri="{D42A27DB-BD31-4B8C-83A1-F6EECF244321}">
                <p14:modId xmlns:p14="http://schemas.microsoft.com/office/powerpoint/2010/main" val="3693080213"/>
              </p:ext>
            </p:extLst>
          </p:nvPr>
        </p:nvGraphicFramePr>
        <p:xfrm>
          <a:off x="4754713" y="2227545"/>
          <a:ext cx="402516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308</Words>
  <Application>Microsoft Office PowerPoint</Application>
  <PresentationFormat>Ekran Gösterisi (4:3)</PresentationFormat>
  <Paragraphs>58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Bahnschrift SemiBold</vt:lpstr>
      <vt:lpstr>Calibri</vt:lpstr>
      <vt:lpstr>Century Gothic</vt:lpstr>
      <vt:lpstr>Segoe UI Semibold</vt:lpstr>
      <vt:lpstr>Times New Roman</vt:lpstr>
      <vt:lpstr>Ofis Teması</vt:lpstr>
      <vt:lpstr>PowerPoint Sunusu</vt:lpstr>
      <vt:lpstr>PowerPoint Sunusu</vt:lpstr>
      <vt:lpstr>Cezai Sorumluluk</vt:lpstr>
      <vt:lpstr>İş Kazası Kusur Durumu</vt:lpstr>
      <vt:lpstr>Cezai Sorumluluk</vt:lpstr>
      <vt:lpstr>Hukuki Sorumluluk</vt:lpstr>
      <vt:lpstr>Hukuki Sorumluluk</vt:lpstr>
      <vt:lpstr>PowerPoint Sunusu</vt:lpstr>
      <vt:lpstr>PowerPoint Sunusu</vt:lpstr>
      <vt:lpstr>Türkiye’de 2025 Yılı İş Kazası İstatistikleri</vt:lpstr>
      <vt:lpstr>Türkiye’de 2025 Yılı İş Kazası İstatistikleri</vt:lpstr>
      <vt:lpstr>Türkiye’de 2025 Yılı İş Kazası İstatistikleri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lg</dc:creator>
  <cp:lastModifiedBy>ASUS</cp:lastModifiedBy>
  <cp:revision>34</cp:revision>
  <dcterms:created xsi:type="dcterms:W3CDTF">2012-09-14T09:21:01Z</dcterms:created>
  <dcterms:modified xsi:type="dcterms:W3CDTF">2026-02-19T10:16:55Z</dcterms:modified>
</cp:coreProperties>
</file>