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2/13/2026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2/13/2026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7067" y="2634150"/>
            <a:ext cx="7766936" cy="1646302"/>
          </a:xfrm>
        </p:spPr>
        <p:txBody>
          <a:bodyPr/>
          <a:lstStyle/>
          <a:p>
            <a:pPr algn="ctr"/>
            <a:r>
              <a:rPr lang="tr-TR" sz="4400" dirty="0" smtClean="0">
                <a:latin typeface="Bahnschrift SemiBold Condensed" panose="020B0502040204020203" pitchFamily="34" charset="0"/>
              </a:rPr>
              <a:t/>
            </a:r>
            <a:br>
              <a:rPr lang="tr-TR" sz="4400" dirty="0" smtClean="0">
                <a:latin typeface="Bahnschrift SemiBold Condensed" panose="020B0502040204020203" pitchFamily="34" charset="0"/>
              </a:rPr>
            </a:br>
            <a:r>
              <a:rPr lang="tr-TR" sz="4400" dirty="0" smtClean="0">
                <a:latin typeface="Bahnschrift SemiBold Condensed" panose="020B0502040204020203" pitchFamily="34" charset="0"/>
              </a:rPr>
              <a:t/>
            </a:r>
            <a:br>
              <a:rPr lang="tr-TR" sz="4400" dirty="0" smtClean="0">
                <a:latin typeface="Bahnschrift SemiBold Condensed" panose="020B0502040204020203" pitchFamily="34" charset="0"/>
              </a:rPr>
            </a:br>
            <a:r>
              <a:rPr lang="tr-TR" sz="4400" dirty="0">
                <a:latin typeface="Bahnschrift SemiBold Condensed" panose="020B0502040204020203" pitchFamily="34" charset="0"/>
              </a:rPr>
              <a:t/>
            </a:r>
            <a:br>
              <a:rPr lang="tr-TR" sz="4400" dirty="0">
                <a:latin typeface="Bahnschrift SemiBold Condensed" panose="020B0502040204020203" pitchFamily="34" charset="0"/>
              </a:rPr>
            </a:br>
            <a:r>
              <a:rPr lang="tr-TR" sz="4400" dirty="0" smtClean="0">
                <a:latin typeface="Bahnschrift SemiBold Condensed" panose="020B0502040204020203" pitchFamily="34" charset="0"/>
              </a:rPr>
              <a:t/>
            </a:r>
            <a:br>
              <a:rPr lang="tr-TR" sz="4400" dirty="0" smtClean="0">
                <a:latin typeface="Bahnschrift SemiBold Condensed" panose="020B0502040204020203" pitchFamily="34" charset="0"/>
              </a:rPr>
            </a:br>
            <a:r>
              <a:rPr lang="tr-TR" sz="4400" dirty="0">
                <a:latin typeface="Bahnschrift SemiBold Condensed" panose="020B0502040204020203" pitchFamily="34" charset="0"/>
              </a:rPr>
              <a:t/>
            </a:r>
            <a:br>
              <a:rPr lang="tr-TR" sz="4400" dirty="0">
                <a:latin typeface="Bahnschrift SemiBold Condensed" panose="020B0502040204020203" pitchFamily="34" charset="0"/>
              </a:rPr>
            </a:br>
            <a:r>
              <a:rPr lang="tr-TR" sz="4400" dirty="0" smtClean="0">
                <a:latin typeface="Bahnschrift SemiBold Condensed" panose="020B0502040204020203" pitchFamily="34" charset="0"/>
              </a:rPr>
              <a:t/>
            </a:r>
            <a:br>
              <a:rPr lang="tr-TR" sz="4400" dirty="0" smtClean="0">
                <a:latin typeface="Bahnschrift SemiBold Condensed" panose="020B0502040204020203" pitchFamily="34" charset="0"/>
              </a:rPr>
            </a:br>
            <a:r>
              <a:rPr lang="tr-TR" sz="4400" dirty="0">
                <a:latin typeface="Bahnschrift SemiBold Condensed" panose="020B0502040204020203" pitchFamily="34" charset="0"/>
              </a:rPr>
              <a:t/>
            </a:r>
            <a:br>
              <a:rPr lang="tr-TR" sz="4400" dirty="0">
                <a:latin typeface="Bahnschrift SemiBold Condensed" panose="020B0502040204020203" pitchFamily="34" charset="0"/>
              </a:rPr>
            </a:br>
            <a:r>
              <a:rPr lang="tr-TR" sz="4400" dirty="0" smtClean="0">
                <a:latin typeface="Bahnschrift SemiBold Condensed" panose="020B0502040204020203" pitchFamily="34" charset="0"/>
              </a:rPr>
              <a:t>İŞ KAZALARINDA İSG PPROFESYONELLERİNİN HUKUKİ VE CEZAİ SORUMLULUKLARI</a:t>
            </a:r>
            <a:endParaRPr lang="tr-TR" sz="4400" dirty="0">
              <a:latin typeface="Bahnschrift SemiBold Condensed" panose="020B0502040204020203" pitchFamily="34" charset="0"/>
            </a:endParaRPr>
          </a:p>
        </p:txBody>
      </p:sp>
      <p:sp>
        <p:nvSpPr>
          <p:cNvPr id="3" name="Alt Başlık 2"/>
          <p:cNvSpPr>
            <a:spLocks noGrp="1"/>
          </p:cNvSpPr>
          <p:nvPr>
            <p:ph type="subTitle" idx="1"/>
          </p:nvPr>
        </p:nvSpPr>
        <p:spPr>
          <a:xfrm>
            <a:off x="1543143" y="4704522"/>
            <a:ext cx="7766936" cy="867280"/>
          </a:xfrm>
        </p:spPr>
        <p:txBody>
          <a:bodyPr/>
          <a:lstStyle/>
          <a:p>
            <a:r>
              <a:rPr lang="tr-TR" dirty="0" smtClean="0"/>
              <a:t>ELİF TÜRK</a:t>
            </a:r>
          </a:p>
          <a:p>
            <a:r>
              <a:rPr lang="tr-TR" dirty="0" smtClean="0"/>
              <a:t>Avukat/Arabulucu/İSG Teknikeri/Usta Öğretici</a:t>
            </a:r>
            <a:endParaRPr lang="tr-TR" dirty="0"/>
          </a:p>
        </p:txBody>
      </p:sp>
      <p:pic>
        <p:nvPicPr>
          <p:cNvPr id="4" name="Resim 3">
            <a:extLst>
              <a:ext uri="{FF2B5EF4-FFF2-40B4-BE49-F238E27FC236}">
                <a16:creationId xmlns:a16="http://schemas.microsoft.com/office/drawing/2014/main" id="{2FF984FA-25B3-595A-B3AA-1D701703C0A9}"/>
              </a:ext>
            </a:extLst>
          </p:cNvPr>
          <p:cNvPicPr>
            <a:picLocks noChangeAspect="1"/>
          </p:cNvPicPr>
          <p:nvPr/>
        </p:nvPicPr>
        <p:blipFill>
          <a:blip r:embed="rId2"/>
          <a:srcRect/>
          <a:stretch>
            <a:fillRect/>
          </a:stretch>
        </p:blipFill>
        <p:spPr bwMode="auto">
          <a:xfrm>
            <a:off x="6550012" y="375275"/>
            <a:ext cx="2853768" cy="1599299"/>
          </a:xfrm>
          <a:prstGeom prst="rect">
            <a:avLst/>
          </a:prstGeom>
          <a:noFill/>
          <a:ln w="9525">
            <a:noFill/>
            <a:miter lim="800000"/>
            <a:headEnd/>
            <a:tailEnd/>
          </a:ln>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7543" y="-856"/>
            <a:ext cx="1931918" cy="1975430"/>
          </a:xfrm>
          <a:prstGeom prst="rect">
            <a:avLst/>
          </a:prstGeom>
        </p:spPr>
      </p:pic>
    </p:spTree>
    <p:extLst>
      <p:ext uri="{BB962C8B-B14F-4D97-AF65-F5344CB8AC3E}">
        <p14:creationId xmlns:p14="http://schemas.microsoft.com/office/powerpoint/2010/main" val="1283743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dirty="0"/>
              <a:t>Yargı Kararları Işığında İSG Uzmanının Sorumluluk Alanı</a:t>
            </a:r>
          </a:p>
        </p:txBody>
      </p:sp>
      <p:sp>
        <p:nvSpPr>
          <p:cNvPr id="3" name="İçerik Yer Tutucusu 2"/>
          <p:cNvSpPr>
            <a:spLocks noGrp="1"/>
          </p:cNvSpPr>
          <p:nvPr>
            <p:ph idx="1"/>
          </p:nvPr>
        </p:nvSpPr>
        <p:spPr>
          <a:xfrm>
            <a:off x="165129" y="1603514"/>
            <a:ext cx="9621078" cy="5082208"/>
          </a:xfrm>
        </p:spPr>
        <p:txBody>
          <a:bodyPr>
            <a:normAutofit fontScale="85000" lnSpcReduction="10000"/>
          </a:bodyPr>
          <a:lstStyle/>
          <a:p>
            <a:r>
              <a:rPr lang="tr-TR" b="1" dirty="0"/>
              <a:t>Yargıtay 12. Ceza Dairesi 2015/2717 E. , 2016/489 K 18.01.2016 tarihli kararı;</a:t>
            </a:r>
          </a:p>
          <a:p>
            <a:pPr algn="just"/>
            <a:r>
              <a:rPr lang="tr-TR" dirty="0"/>
              <a:t>Paketleme bölümünde işçi olan ölenin değirmen bölümünden gelen baharatları çuvallara doldurduktan sonra dikiş makinesi ile çuvalların ağız kısmını dikerek çalıştığı esnada, tutma sapı izolesi kırık kısmı bantla sarılı olan, elektrik hattının bağlı olduğu panoda kaçak akım rölesi bulunmayan ve elektrik kablolarında topraklama sistemi olmayan dikiş makinasındaki kaçak elektrik akımına kapılarak öldüğü olayda</a:t>
            </a:r>
            <a:r>
              <a:rPr lang="tr-TR" dirty="0" smtClean="0"/>
              <a:t>;</a:t>
            </a:r>
          </a:p>
          <a:p>
            <a:pPr algn="just"/>
            <a:r>
              <a:rPr lang="tr-TR" dirty="0" smtClean="0"/>
              <a:t>Yargılananlar;</a:t>
            </a:r>
            <a:r>
              <a:rPr lang="tr-TR" dirty="0"/>
              <a:t> </a:t>
            </a:r>
            <a:r>
              <a:rPr lang="tr-TR" dirty="0" smtClean="0"/>
              <a:t>Fabrika </a:t>
            </a:r>
            <a:r>
              <a:rPr lang="tr-TR" dirty="0"/>
              <a:t>genel müdürü, Paketleme bölümü genel müdürü, İş güvenliği uzmanı, Makinaların bakım ve onarımından sorumlu işçi.</a:t>
            </a:r>
          </a:p>
          <a:p>
            <a:pPr algn="just"/>
            <a:r>
              <a:rPr lang="tr-TR" dirty="0" smtClean="0"/>
              <a:t>İş </a:t>
            </a:r>
            <a:r>
              <a:rPr lang="tr-TR" dirty="0"/>
              <a:t>güvenliği uzmanının, işyerindeki elektrik tesisatına ilişkin riskleri (açık uçlu kablolar, kaçak akım rölesi eksikliği, topraklama ve periyodik kontrol gerekliliği) tespit ederek onaylı işyeri defterine yazılı şekilde bildirdiği, gerekli teknik önlemlerin alınması yönünde işvereni uyardığı </a:t>
            </a:r>
            <a:r>
              <a:rPr lang="tr-TR" dirty="0" smtClean="0"/>
              <a:t>kabul edilmiştir.</a:t>
            </a:r>
          </a:p>
          <a:p>
            <a:pPr algn="just"/>
            <a:r>
              <a:rPr lang="tr-TR" dirty="0"/>
              <a:t>İ</a:t>
            </a:r>
            <a:r>
              <a:rPr lang="tr-TR" dirty="0" smtClean="0"/>
              <a:t>ş </a:t>
            </a:r>
            <a:r>
              <a:rPr lang="tr-TR" dirty="0"/>
              <a:t>güvenliği uzmanının, işyerindeki elektrik ve makineye ilişkin eksiklikleri olaydan önce tespit ederek onaylı deftere yazdığı ve bu kayıtların yönetmelik gereği işverene tebliğ edilmiş sayıldığı dikkate alınmadan mahkûmiyetine karar verilmesi hatalı bulunmuştur.</a:t>
            </a:r>
          </a:p>
          <a:p>
            <a:pPr algn="just"/>
            <a:r>
              <a:rPr lang="tr-TR" dirty="0"/>
              <a:t>Ayrıca, makinenin uzun süredir arızalı olduğu ve buna rağmen kullanılmaya devam edildiği anlaşılmasına rağmen, sorumlu yöneticiler yönünden bilinçli taksir hükümlerinin uygulanmaması da bozma nedeni yapılmıştır. </a:t>
            </a:r>
            <a:endParaRPr lang="tr-TR" dirty="0" smtClean="0"/>
          </a:p>
          <a:p>
            <a:pPr algn="just"/>
            <a:r>
              <a:rPr lang="tr-TR" dirty="0"/>
              <a:t>İSG uzmanının risk analizinde gerekli tespitleri yapmış olması, kendisi açısından kusursuzluğunun göstergesi olarak değerlendirilmiş; ayrıca bu tespitler, diğer kişilerin taksirinin belirlenmesinde de dikkate alınmıştır.</a:t>
            </a:r>
            <a:endParaRPr lang="tr-TR" dirty="0" smtClean="0"/>
          </a:p>
          <a:p>
            <a:endParaRPr lang="tr-TR" dirty="0"/>
          </a:p>
        </p:txBody>
      </p:sp>
    </p:spTree>
    <p:extLst>
      <p:ext uri="{BB962C8B-B14F-4D97-AF65-F5344CB8AC3E}">
        <p14:creationId xmlns:p14="http://schemas.microsoft.com/office/powerpoint/2010/main" val="1610463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dirty="0"/>
              <a:t>Yargıtay 12. Ceza Dairesi 2017/5305 E. , 2019/1967 K. 13.02.2019 tarihli </a:t>
            </a:r>
            <a:r>
              <a:rPr lang="tr-TR" sz="2700" dirty="0" smtClean="0"/>
              <a:t>kararı</a:t>
            </a:r>
            <a:r>
              <a:rPr lang="tr-TR" dirty="0"/>
              <a:t/>
            </a:r>
            <a:br>
              <a:rPr lang="tr-TR" dirty="0"/>
            </a:br>
            <a:endParaRPr lang="tr-TR" dirty="0"/>
          </a:p>
        </p:txBody>
      </p:sp>
      <p:sp>
        <p:nvSpPr>
          <p:cNvPr id="3" name="İçerik Yer Tutucusu 2"/>
          <p:cNvSpPr>
            <a:spLocks noGrp="1"/>
          </p:cNvSpPr>
          <p:nvPr>
            <p:ph idx="1"/>
          </p:nvPr>
        </p:nvSpPr>
        <p:spPr>
          <a:xfrm>
            <a:off x="437322" y="1828801"/>
            <a:ext cx="8836680" cy="4916556"/>
          </a:xfrm>
        </p:spPr>
        <p:txBody>
          <a:bodyPr>
            <a:normAutofit fontScale="92500" lnSpcReduction="10000"/>
          </a:bodyPr>
          <a:lstStyle/>
          <a:p>
            <a:pPr algn="just"/>
            <a:r>
              <a:rPr lang="tr-TR" dirty="0"/>
              <a:t>Bir </a:t>
            </a:r>
            <a:r>
              <a:rPr lang="tr-TR" b="1" dirty="0"/>
              <a:t>TOKİ inşaatında</a:t>
            </a:r>
            <a:r>
              <a:rPr lang="tr-TR" dirty="0"/>
              <a:t>, kaba inşaatı tamamlanmış </a:t>
            </a:r>
            <a:r>
              <a:rPr lang="tr-TR" b="1" dirty="0"/>
              <a:t>17 katlı bir binada</a:t>
            </a:r>
            <a:r>
              <a:rPr lang="tr-TR" dirty="0"/>
              <a:t> çalışan ve </a:t>
            </a:r>
            <a:r>
              <a:rPr lang="tr-TR" b="1" dirty="0"/>
              <a:t>işe başlayalı yalnızca bir gün olan işçi</a:t>
            </a:r>
            <a:r>
              <a:rPr lang="tr-TR" dirty="0"/>
              <a:t>, bazı katlarda </a:t>
            </a:r>
            <a:r>
              <a:rPr lang="tr-TR" b="1" dirty="0"/>
              <a:t>asansör boşluklarının korkuluk ve kapatma önlemleri alınmadan açık bırakılması</a:t>
            </a:r>
            <a:r>
              <a:rPr lang="tr-TR" dirty="0"/>
              <a:t> nedeniyle </a:t>
            </a:r>
            <a:r>
              <a:rPr lang="tr-TR" b="1" dirty="0"/>
              <a:t>asansör boşluğundan düşerek hayatını kaybediyor</a:t>
            </a:r>
            <a:r>
              <a:rPr lang="tr-TR" dirty="0"/>
              <a:t>. İncelemelerde; bazı katlarda korkuluk bulunmadığı, bazı katlarda file çekildiği, bazı katlarda ise tuğla istiflendiği, yani </a:t>
            </a:r>
            <a:r>
              <a:rPr lang="tr-TR" b="1" dirty="0"/>
              <a:t>önlemlerin düzensiz ve yetersiz olduğu</a:t>
            </a:r>
            <a:r>
              <a:rPr lang="tr-TR" dirty="0"/>
              <a:t> tespit ediliyor.</a:t>
            </a:r>
          </a:p>
          <a:p>
            <a:pPr lvl="0"/>
            <a:r>
              <a:rPr lang="tr-TR" b="1" dirty="0"/>
              <a:t>şantiye şefi</a:t>
            </a:r>
            <a:r>
              <a:rPr lang="tr-TR" dirty="0"/>
              <a:t>,</a:t>
            </a:r>
          </a:p>
          <a:p>
            <a:pPr lvl="0"/>
            <a:r>
              <a:rPr lang="tr-TR" b="1" dirty="0"/>
              <a:t>işveren temsilcileri</a:t>
            </a:r>
            <a:r>
              <a:rPr lang="tr-TR" dirty="0"/>
              <a:t> ve</a:t>
            </a:r>
          </a:p>
          <a:p>
            <a:pPr lvl="0"/>
            <a:r>
              <a:rPr lang="tr-TR" b="1" dirty="0"/>
              <a:t>iş güvenliği </a:t>
            </a:r>
            <a:r>
              <a:rPr lang="tr-TR" b="1" dirty="0" smtClean="0"/>
              <a:t>uzmanı</a:t>
            </a:r>
            <a:r>
              <a:rPr lang="tr-TR" dirty="0"/>
              <a:t> </a:t>
            </a:r>
            <a:r>
              <a:rPr lang="tr-TR" dirty="0" smtClean="0"/>
              <a:t>hakkında </a:t>
            </a:r>
            <a:r>
              <a:rPr lang="tr-TR" b="1" dirty="0"/>
              <a:t>taksirle öldürme</a:t>
            </a:r>
            <a:r>
              <a:rPr lang="tr-TR" dirty="0"/>
              <a:t> suçundan dava açılıyor.</a:t>
            </a:r>
          </a:p>
          <a:p>
            <a:pPr algn="just"/>
            <a:r>
              <a:rPr lang="tr-TR" dirty="0"/>
              <a:t>Yargıtay, iş güvenliği uzmanının sorumluluğu belirlenirken öncelikle OSGB ile şirket arasındaki sözleşmenin ve iş güvenliği defterinin asıllarının dosyaya alınması gerektiğini, uzmanın hangi tarihler arasında ve hangi kapsamda görev yaptığının açıkça tespit edilmesi gerektiğini vurgulamıştır.</a:t>
            </a:r>
          </a:p>
          <a:p>
            <a:pPr algn="just"/>
            <a:r>
              <a:rPr lang="tr-TR" dirty="0"/>
              <a:t>Uzmanın olaydan önce deftere yazılı uyarı yapıp yapmadığı, olay tarihinde fiilen görevde bulunup bulunmadığı ve görev–yetki sınırlarının netleştirilmesi gerektiği belirtilmiş; bu hususlar araştırılmadan eksik inceleme ile mahkûmiyet kurulması bozma sebebi sayılmıştır.</a:t>
            </a:r>
          </a:p>
          <a:p>
            <a:endParaRPr lang="tr-TR" dirty="0"/>
          </a:p>
        </p:txBody>
      </p:sp>
    </p:spTree>
    <p:extLst>
      <p:ext uri="{BB962C8B-B14F-4D97-AF65-F5344CB8AC3E}">
        <p14:creationId xmlns:p14="http://schemas.microsoft.com/office/powerpoint/2010/main" val="2436119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100" dirty="0"/>
              <a:t>Yargıtay 12. Ceza Dairesi’nin 2020/4904 E., 2023/4294 K. sayılı </a:t>
            </a:r>
            <a:r>
              <a:rPr lang="tr-TR" sz="3100" dirty="0" smtClean="0"/>
              <a:t>kararı</a:t>
            </a:r>
            <a:r>
              <a:rPr lang="tr-TR" dirty="0"/>
              <a:t/>
            </a:r>
            <a:br>
              <a:rPr lang="tr-TR" dirty="0"/>
            </a:br>
            <a:endParaRPr lang="tr-TR" dirty="0"/>
          </a:p>
        </p:txBody>
      </p:sp>
      <p:sp>
        <p:nvSpPr>
          <p:cNvPr id="3" name="İçerik Yer Tutucusu 2"/>
          <p:cNvSpPr>
            <a:spLocks noGrp="1"/>
          </p:cNvSpPr>
          <p:nvPr>
            <p:ph idx="1"/>
          </p:nvPr>
        </p:nvSpPr>
        <p:spPr>
          <a:xfrm>
            <a:off x="318052" y="1709531"/>
            <a:ext cx="8955950" cy="4331832"/>
          </a:xfrm>
        </p:spPr>
        <p:txBody>
          <a:bodyPr>
            <a:normAutofit fontScale="92500" lnSpcReduction="20000"/>
          </a:bodyPr>
          <a:lstStyle/>
          <a:p>
            <a:pPr algn="just"/>
            <a:r>
              <a:rPr lang="tr-TR" dirty="0"/>
              <a:t>İ</a:t>
            </a:r>
            <a:r>
              <a:rPr lang="tr-TR" dirty="0" smtClean="0"/>
              <a:t>ş </a:t>
            </a:r>
            <a:r>
              <a:rPr lang="tr-TR" dirty="0"/>
              <a:t>güvenliği uzmanının cezai sorumluluğunun belirlenmesinde </a:t>
            </a:r>
            <a:r>
              <a:rPr lang="tr-TR" b="1" dirty="0"/>
              <a:t>onaylı işyeri defterinin bulunmamasının tek başına belirleyici olmadığını</a:t>
            </a:r>
            <a:r>
              <a:rPr lang="tr-TR" dirty="0"/>
              <a:t> ortaya koyması bakımından önem taşımaktadır. Somut olayda, </a:t>
            </a:r>
            <a:r>
              <a:rPr lang="tr-TR" dirty="0" err="1"/>
              <a:t>forkliftle</a:t>
            </a:r>
            <a:r>
              <a:rPr lang="tr-TR" dirty="0"/>
              <a:t> yapılan uygunsuz taşıma sırasında meydana gelen ve bir işçinin ölümüyle sonuçlanan iş kazasında, olay tarihinde mevzuata uygun şekilde tutulmuş </a:t>
            </a:r>
            <a:r>
              <a:rPr lang="tr-TR" b="1" dirty="0"/>
              <a:t>seri numaralı ve mühürlü onaylı işyeri defterinin mevcut olmadığı</a:t>
            </a:r>
            <a:r>
              <a:rPr lang="tr-TR" dirty="0"/>
              <a:t> tespit edilmiştir</a:t>
            </a:r>
            <a:r>
              <a:rPr lang="tr-TR" dirty="0" smtClean="0"/>
              <a:t>.</a:t>
            </a:r>
          </a:p>
          <a:p>
            <a:pPr algn="just"/>
            <a:endParaRPr lang="tr-TR" dirty="0"/>
          </a:p>
          <a:p>
            <a:pPr algn="just"/>
            <a:r>
              <a:rPr lang="tr-TR" dirty="0" smtClean="0"/>
              <a:t>Yargıtay</a:t>
            </a:r>
            <a:r>
              <a:rPr lang="tr-TR" dirty="0"/>
              <a:t>; iş güvenliği uzmanının olaydan önce işyerine yaptığı ziyaretlerde </a:t>
            </a:r>
            <a:r>
              <a:rPr lang="tr-TR" dirty="0" err="1"/>
              <a:t>forklift</a:t>
            </a:r>
            <a:r>
              <a:rPr lang="tr-TR" dirty="0"/>
              <a:t> kullanımına ilişkin riskleri belirlediğini, bu riskleri </a:t>
            </a:r>
            <a:r>
              <a:rPr lang="tr-TR" b="1" dirty="0"/>
              <a:t>ziyaret tutanakları, müşteri ziyaret formları ve risk değerlendirme raporları</a:t>
            </a:r>
            <a:r>
              <a:rPr lang="tr-TR" dirty="0"/>
              <a:t> ile yazılı olarak işverene bildirdiğini kabul etmiştir. Kararda, iş güvenliği uzmanının tespit ve uyarı görevini yerine getirmiş olmasının, alınması gereken teknik ve </a:t>
            </a:r>
            <a:r>
              <a:rPr lang="tr-TR" dirty="0" err="1"/>
              <a:t>organizasyonel</a:t>
            </a:r>
            <a:r>
              <a:rPr lang="tr-TR" dirty="0"/>
              <a:t> önlemlerin ise </a:t>
            </a:r>
            <a:r>
              <a:rPr lang="tr-TR" b="1" dirty="0"/>
              <a:t>işverenin denetim ve uygulama yükümlülüğü kapsamında</a:t>
            </a:r>
            <a:r>
              <a:rPr lang="tr-TR" dirty="0"/>
              <a:t> bulunduğu vurgulanmıştır. Bu nedenle, onaylı defter bulunmamasına rağmen, İSG uzmanına kusur izafe edilmemiş; asli kusurun işveren vekilinde olduğu sonucuna </a:t>
            </a:r>
            <a:r>
              <a:rPr lang="tr-TR" dirty="0" smtClean="0"/>
              <a:t>varılmıştır.</a:t>
            </a:r>
          </a:p>
          <a:p>
            <a:pPr marL="0" indent="0" algn="just">
              <a:buNone/>
            </a:pPr>
            <a:endParaRPr lang="tr-TR" dirty="0"/>
          </a:p>
          <a:p>
            <a:r>
              <a:rPr lang="tr-TR" dirty="0" smtClean="0"/>
              <a:t>Onaylı </a:t>
            </a:r>
            <a:r>
              <a:rPr lang="tr-TR" dirty="0"/>
              <a:t>defterin bulunmaması tek başına İSG uzmanının cezai sorumluluğunu doğurmaz; belirleyici olan, uzmanın tespit ve uyarı yükümlülüğünü yerine getirip getirmediğidir.</a:t>
            </a:r>
          </a:p>
          <a:p>
            <a:endParaRPr lang="tr-TR" dirty="0"/>
          </a:p>
        </p:txBody>
      </p:sp>
    </p:spTree>
    <p:extLst>
      <p:ext uri="{BB962C8B-B14F-4D97-AF65-F5344CB8AC3E}">
        <p14:creationId xmlns:p14="http://schemas.microsoft.com/office/powerpoint/2010/main" val="2029859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t>Yargıtay 12. Ceza Dairesi’nin 2020/9302 E., 2022/9321 K. sayılı </a:t>
            </a:r>
            <a:r>
              <a:rPr lang="tr-TR" sz="2700" dirty="0"/>
              <a:t>30.11.2022 tarihli </a:t>
            </a:r>
            <a:r>
              <a:rPr lang="tr-TR" sz="2700" b="1" dirty="0" smtClean="0"/>
              <a:t>kararı</a:t>
            </a:r>
            <a:r>
              <a:rPr lang="tr-TR" sz="2700" dirty="0" smtClean="0"/>
              <a:t>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algn="just"/>
            <a:r>
              <a:rPr lang="tr-TR" dirty="0"/>
              <a:t>O</a:t>
            </a:r>
            <a:r>
              <a:rPr lang="tr-TR" dirty="0" smtClean="0"/>
              <a:t>telde </a:t>
            </a:r>
            <a:r>
              <a:rPr lang="tr-TR" dirty="0"/>
              <a:t>elektrikçi olarak çalışan işçinin, kaçak akım rölesi bulunmayan ve korumasız elektrik panosunda çalışırken hayatını kaybetmesi üzerine, teknik müdür mahkûm edilmiş; otel sahibi ve genel müdür hakkında beraat kararı verilmiştir</a:t>
            </a:r>
            <a:r>
              <a:rPr lang="tr-TR" dirty="0" smtClean="0"/>
              <a:t>.</a:t>
            </a:r>
          </a:p>
          <a:p>
            <a:pPr algn="just"/>
            <a:r>
              <a:rPr lang="tr-TR" dirty="0" smtClean="0"/>
              <a:t>Yargıtay</a:t>
            </a:r>
            <a:r>
              <a:rPr lang="tr-TR" dirty="0"/>
              <a:t>, olaydan önce </a:t>
            </a:r>
            <a:r>
              <a:rPr lang="tr-TR" b="1" dirty="0"/>
              <a:t>iş güvenliği uzmanı tarafından tespit ve öneri defterine yazılı uyarılar yapılmış ve risk değerlendirmesinde kaçak akım rölesi önlemi öngörülmüş olmasına rağmen</a:t>
            </a:r>
            <a:r>
              <a:rPr lang="tr-TR" dirty="0"/>
              <a:t>, bu eksikliklerin kim tarafından giderilmesi gerektiğinin ve </a:t>
            </a:r>
            <a:r>
              <a:rPr lang="tr-TR" b="1" dirty="0"/>
              <a:t>kimin fiili denetim ve uygulama yetkisine sahip olduğunun</a:t>
            </a:r>
            <a:r>
              <a:rPr lang="tr-TR" dirty="0"/>
              <a:t> yeterince araştırılmadığını belirtmiştir. Bu kapsamda, yalnızca sanık beyanlarına dayanılarak kusur belirlenmesinin hukuka aykırı olduğu; </a:t>
            </a:r>
            <a:r>
              <a:rPr lang="tr-TR" b="1" dirty="0"/>
              <a:t>işveren vekilleri, teknik müdür, risk değerlendirmesinde sorumlu gösterilen kişiler ve organizasyon şemasındaki yetkililerin tamamı bakımından kusurun kişiselleştirilmesi gerektiği</a:t>
            </a:r>
            <a:r>
              <a:rPr lang="tr-TR" dirty="0"/>
              <a:t> </a:t>
            </a:r>
            <a:r>
              <a:rPr lang="tr-TR" dirty="0" smtClean="0"/>
              <a:t>vurgulanmıştır.</a:t>
            </a:r>
            <a:endParaRPr lang="tr-TR" dirty="0"/>
          </a:p>
        </p:txBody>
      </p:sp>
    </p:spTree>
    <p:extLst>
      <p:ext uri="{BB962C8B-B14F-4D97-AF65-F5344CB8AC3E}">
        <p14:creationId xmlns:p14="http://schemas.microsoft.com/office/powerpoint/2010/main" val="17044185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Yargıtay 12. Ceza Dairesi’nin 2022/1703 E., 2022/5149 K. sayılı </a:t>
            </a:r>
            <a:r>
              <a:rPr lang="tr-TR" sz="2400" b="1" dirty="0" smtClean="0"/>
              <a:t>kararı</a:t>
            </a: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92500" lnSpcReduction="20000"/>
          </a:bodyPr>
          <a:lstStyle/>
          <a:p>
            <a:pPr algn="just"/>
            <a:r>
              <a:rPr lang="tr-TR" b="1" dirty="0" smtClean="0"/>
              <a:t>Vinç </a:t>
            </a:r>
            <a:r>
              <a:rPr lang="tr-TR" b="1" dirty="0"/>
              <a:t>operatörü olarak görev yapan çalışan</a:t>
            </a:r>
            <a:r>
              <a:rPr lang="tr-TR" dirty="0"/>
              <a:t>, üretilen granit plakalarının taşınması amacıyla </a:t>
            </a:r>
            <a:r>
              <a:rPr lang="tr-TR" dirty="0" err="1"/>
              <a:t>forklift</a:t>
            </a:r>
            <a:r>
              <a:rPr lang="tr-TR" dirty="0"/>
              <a:t> operatörünü çağırmış; plakalar vinç yardımıyla </a:t>
            </a:r>
            <a:r>
              <a:rPr lang="tr-TR" dirty="0" err="1"/>
              <a:t>forkliftin</a:t>
            </a:r>
            <a:r>
              <a:rPr lang="tr-TR" dirty="0"/>
              <a:t> çatallarına yerleştirilmiş, taşıma sırasında çalışanın </a:t>
            </a:r>
            <a:r>
              <a:rPr lang="tr-TR" dirty="0" err="1"/>
              <a:t>forklift</a:t>
            </a:r>
            <a:r>
              <a:rPr lang="tr-TR" dirty="0"/>
              <a:t> çatallarının yanında ve üzerinde bulunduğu şekilde stok alanına ilerlenmiştir. Malzemenin istifleneceği noktada </a:t>
            </a:r>
            <a:r>
              <a:rPr lang="tr-TR" dirty="0" err="1"/>
              <a:t>forklift</a:t>
            </a:r>
            <a:r>
              <a:rPr lang="tr-TR" dirty="0"/>
              <a:t> durdurulmuş, </a:t>
            </a:r>
            <a:r>
              <a:rPr lang="tr-TR" dirty="0" err="1"/>
              <a:t>forklift</a:t>
            </a:r>
            <a:r>
              <a:rPr lang="tr-TR" dirty="0"/>
              <a:t> operatörünün mesafeyi kontrol etmek amacıyla araçtan inmesinin ardından yeniden hareket etmeye çalıştığı sırada, </a:t>
            </a:r>
            <a:r>
              <a:rPr lang="tr-TR" dirty="0" err="1"/>
              <a:t>forklift</a:t>
            </a:r>
            <a:r>
              <a:rPr lang="tr-TR" dirty="0"/>
              <a:t> çatalları üzerindeki granit plakalar devrilerek çalışanın üzerine düşmüş ve ölüm meydana gelmiştir.</a:t>
            </a:r>
          </a:p>
          <a:p>
            <a:pPr algn="just"/>
            <a:r>
              <a:rPr lang="tr-TR" b="1" dirty="0"/>
              <a:t>İ</a:t>
            </a:r>
            <a:r>
              <a:rPr lang="tr-TR" b="1" dirty="0" smtClean="0"/>
              <a:t>ş </a:t>
            </a:r>
            <a:r>
              <a:rPr lang="tr-TR" b="1" dirty="0"/>
              <a:t>güvenliği uzmanının gerekli eğitimleri verdiği, talimatları hazırladığı ve iş güvenliği defterine yazılı uyarılarda bulunduğu</a:t>
            </a:r>
            <a:r>
              <a:rPr lang="tr-TR" dirty="0"/>
              <a:t>, buna rağmen çalışanların bu tedbirlere aykırı biçimde hareket ettikleri tespit edilmiştir. Organizasyon şeması, görev tanımları ve yönetim kurulu kararları dikkate alınarak, </a:t>
            </a:r>
            <a:r>
              <a:rPr lang="tr-TR" b="1" dirty="0"/>
              <a:t>işin fiilî gözetim ve denetiminden sorumlu üretim yöneticisi ve vardiya amirinin yetkili olduğu</a:t>
            </a:r>
            <a:r>
              <a:rPr lang="tr-TR" dirty="0"/>
              <a:t>, iş güvenliği uzmanının ise üzerine düşen yükümlülükleri yerine getirdiği kabul edilmiştir. Bu nedenle, iş güvenliği uzmanı ve genel müdür yönünden kusur bulunmadığı gerekçesiyle verilen beraat </a:t>
            </a:r>
            <a:r>
              <a:rPr lang="tr-TR" dirty="0" smtClean="0"/>
              <a:t>kararı </a:t>
            </a:r>
            <a:r>
              <a:rPr lang="tr-TR" dirty="0"/>
              <a:t>Yargıtay tarafından onanmıştır.</a:t>
            </a:r>
          </a:p>
          <a:p>
            <a:endParaRPr lang="tr-TR" dirty="0"/>
          </a:p>
        </p:txBody>
      </p:sp>
    </p:spTree>
    <p:extLst>
      <p:ext uri="{BB962C8B-B14F-4D97-AF65-F5344CB8AC3E}">
        <p14:creationId xmlns:p14="http://schemas.microsoft.com/office/powerpoint/2010/main" val="1018600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t>Yargıtay 12. Ceza Dairesi’nin 2020/9319 E., 2022/9944 K. sayılı </a:t>
            </a:r>
            <a:r>
              <a:rPr lang="tr-TR" sz="2700" b="1" dirty="0" smtClean="0"/>
              <a:t>kararı</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pPr algn="just"/>
            <a:r>
              <a:rPr lang="tr-TR" dirty="0"/>
              <a:t>M</a:t>
            </a:r>
            <a:r>
              <a:rPr lang="tr-TR" dirty="0" smtClean="0"/>
              <a:t>obilya </a:t>
            </a:r>
            <a:r>
              <a:rPr lang="tr-TR" dirty="0"/>
              <a:t>üretimi yapılan işyerinde duvara dikey şekilde istiflenen suntaların devrilmesi sonucu meydana gelen </a:t>
            </a:r>
            <a:r>
              <a:rPr lang="tr-TR" dirty="0" smtClean="0"/>
              <a:t>ölümlü kazada</a:t>
            </a:r>
            <a:r>
              <a:rPr lang="tr-TR" dirty="0"/>
              <a:t>, işveren ve çalışanlar yönünden kusur değerlendirmesi yapılmış; </a:t>
            </a:r>
            <a:r>
              <a:rPr lang="tr-TR" b="1" dirty="0"/>
              <a:t>iş güvenliği uzmanı açısından ise sorumluluğun sınırları özellikle tartışılmıştır</a:t>
            </a:r>
            <a:r>
              <a:rPr lang="tr-TR" dirty="0"/>
              <a:t>. </a:t>
            </a:r>
            <a:endParaRPr lang="tr-TR" dirty="0" smtClean="0"/>
          </a:p>
          <a:p>
            <a:pPr algn="just"/>
            <a:r>
              <a:rPr lang="tr-TR" dirty="0" smtClean="0"/>
              <a:t>İlk </a:t>
            </a:r>
            <a:r>
              <a:rPr lang="tr-TR" dirty="0"/>
              <a:t>derece mahkemesince, risk analizinde yüksek istiflemeye ilişkin kurallar bulunmasına rağmen bu hususların öneri defterine yazılmadığı gerekçesiyle İSG uzmanı hakkında mahkûmiyet kararı verilmişse de, Yargıtay incelemesinde, </a:t>
            </a:r>
            <a:r>
              <a:rPr lang="tr-TR" b="1" dirty="0"/>
              <a:t>kısmi zamanlı çalışan C sınıfı iş güvenliği uzmanının kazaya neden olan eksiklikleri olaydan önce onaylı işyeri defterine yazılı olarak kaydettiği ve bu kayıtların kanunen işverene tebliğ edilmiş sayıldığı</a:t>
            </a:r>
            <a:r>
              <a:rPr lang="tr-TR" dirty="0"/>
              <a:t> tespit edilmiştir. </a:t>
            </a:r>
            <a:endParaRPr lang="tr-TR" dirty="0" smtClean="0"/>
          </a:p>
          <a:p>
            <a:pPr algn="just"/>
            <a:r>
              <a:rPr lang="tr-TR" dirty="0" smtClean="0"/>
              <a:t>Bu </a:t>
            </a:r>
            <a:r>
              <a:rPr lang="tr-TR" dirty="0"/>
              <a:t>nedenle, tespit edilen eksiklikleri giderme yükümlülüğünün işverene ait olduğu, iş güvenliği uzmanına kusur izafe edilemeyeceği belirtilerek, </a:t>
            </a:r>
            <a:r>
              <a:rPr lang="tr-TR" b="1" dirty="0"/>
              <a:t>İSG uzmanı yönünden mahkûmiyet hükmü bozulmuş ve beraat gerektiği kabul edilmiştir</a:t>
            </a:r>
            <a:r>
              <a:rPr lang="tr-TR" dirty="0"/>
              <a:t>.</a:t>
            </a:r>
          </a:p>
          <a:p>
            <a:endParaRPr lang="tr-TR" dirty="0"/>
          </a:p>
        </p:txBody>
      </p:sp>
    </p:spTree>
    <p:extLst>
      <p:ext uri="{BB962C8B-B14F-4D97-AF65-F5344CB8AC3E}">
        <p14:creationId xmlns:p14="http://schemas.microsoft.com/office/powerpoint/2010/main" val="3544408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344556"/>
            <a:ext cx="8596668" cy="1320800"/>
          </a:xfrm>
        </p:spPr>
        <p:txBody>
          <a:bodyPr>
            <a:noAutofit/>
          </a:bodyPr>
          <a:lstStyle/>
          <a:p>
            <a:r>
              <a:rPr lang="tr-TR" sz="2000" b="1" dirty="0"/>
              <a:t>Yargıtay 12. Ceza Dairesi’nin 2019/11891 E., 2021/7784 K. sayılı </a:t>
            </a:r>
            <a:r>
              <a:rPr lang="tr-TR" sz="2000" b="1" dirty="0" smtClean="0"/>
              <a:t>kararı</a:t>
            </a:r>
            <a:r>
              <a:rPr lang="tr-TR" sz="2000" dirty="0"/>
              <a:t/>
            </a:r>
            <a:br>
              <a:rPr lang="tr-TR" sz="2000" dirty="0"/>
            </a:br>
            <a:endParaRPr lang="tr-TR" sz="2000" dirty="0"/>
          </a:p>
        </p:txBody>
      </p:sp>
      <p:sp>
        <p:nvSpPr>
          <p:cNvPr id="3" name="İçerik Yer Tutucusu 2"/>
          <p:cNvSpPr>
            <a:spLocks noGrp="1"/>
          </p:cNvSpPr>
          <p:nvPr>
            <p:ph idx="1"/>
          </p:nvPr>
        </p:nvSpPr>
        <p:spPr>
          <a:xfrm>
            <a:off x="437322" y="1665357"/>
            <a:ext cx="8836680" cy="4376006"/>
          </a:xfrm>
        </p:spPr>
        <p:txBody>
          <a:bodyPr>
            <a:normAutofit fontScale="92500" lnSpcReduction="10000"/>
          </a:bodyPr>
          <a:lstStyle/>
          <a:p>
            <a:pPr algn="just"/>
            <a:r>
              <a:rPr lang="tr-TR" dirty="0" smtClean="0"/>
              <a:t>Fabrika </a:t>
            </a:r>
            <a:r>
              <a:rPr lang="tr-TR" dirty="0"/>
              <a:t>inşaatında makine montajı sırasında açılan boşluktan düşme sonucu meydana gelen </a:t>
            </a:r>
            <a:r>
              <a:rPr lang="tr-TR" dirty="0" smtClean="0"/>
              <a:t>ölümlü </a:t>
            </a:r>
            <a:r>
              <a:rPr lang="tr-TR" dirty="0"/>
              <a:t>kazada, </a:t>
            </a:r>
            <a:r>
              <a:rPr lang="tr-TR" b="1" dirty="0"/>
              <a:t>iş güvenliği uzmanının sorumluluğunun bildirimin yapılıp yapılmadığı ve bunun ispatı üzerinden </a:t>
            </a:r>
            <a:r>
              <a:rPr lang="tr-TR" b="1" dirty="0" smtClean="0"/>
              <a:t>değerlendirilmiştir.</a:t>
            </a:r>
            <a:endParaRPr lang="tr-TR" dirty="0" smtClean="0"/>
          </a:p>
          <a:p>
            <a:pPr algn="just"/>
            <a:r>
              <a:rPr lang="tr-TR" dirty="0" smtClean="0"/>
              <a:t>Kararda</a:t>
            </a:r>
            <a:r>
              <a:rPr lang="tr-TR" dirty="0"/>
              <a:t>, tam zamanlı C sınıfı iş güvenliği uzmanının; çalışanlara iş sağlığı ve güvenliği eğitimleri verdiği, risk değerlendirme raporları ve talimatnameler hazırladığı, sahada tespit ettiği eksiklikleri ise </a:t>
            </a:r>
            <a:r>
              <a:rPr lang="tr-TR" b="1" dirty="0"/>
              <a:t>işveren yetkilisine düzenli olarak e-posta yoluyla bildirdiğinin dosya kapsamıyla sabit olduğu</a:t>
            </a:r>
            <a:r>
              <a:rPr lang="tr-TR" dirty="0"/>
              <a:t> kabul edilmiştir. </a:t>
            </a:r>
            <a:endParaRPr lang="tr-TR" dirty="0" smtClean="0"/>
          </a:p>
          <a:p>
            <a:pPr algn="just"/>
            <a:r>
              <a:rPr lang="tr-TR" dirty="0" smtClean="0"/>
              <a:t>Yargıtay</a:t>
            </a:r>
            <a:r>
              <a:rPr lang="tr-TR" dirty="0"/>
              <a:t>, bildirimin şeklinin değil, </a:t>
            </a:r>
            <a:r>
              <a:rPr lang="tr-TR" b="1" dirty="0"/>
              <a:t>işverene ulaşacak biçimde yapılmasının ve somut delillerle ispatlanmasının</a:t>
            </a:r>
            <a:r>
              <a:rPr lang="tr-TR" dirty="0"/>
              <a:t> esas olduğunu vurgulamış; yazılı ve belgelenebilir şekilde yapılan e-posta bildirimlerinin, iş güvenliği uzmanının uyarı ve bildirim yükümlülüğünü yerine getirdiğinin kabulü için yeterli olduğunu belirtmiştir. Bu nedenle, iş güvenliği uzmanı yönünden kusur bulunmadığı gerekçesiyle verilen beraat kararı onanmıştır</a:t>
            </a:r>
            <a:r>
              <a:rPr lang="tr-TR" dirty="0" smtClean="0"/>
              <a:t>.</a:t>
            </a:r>
          </a:p>
          <a:p>
            <a:pPr algn="just"/>
            <a:r>
              <a:rPr lang="tr-TR" dirty="0"/>
              <a:t>Yargıtay’a göre, iş güvenliği uzmanı bakımından belirleyici olan bildirimin hangi yolla yapıldığı değil, </a:t>
            </a:r>
            <a:r>
              <a:rPr lang="tr-TR" b="1" dirty="0"/>
              <a:t>yapıldığının ve işverene ulaştığının somut delillerle ispatlanabilmesidir</a:t>
            </a:r>
            <a:r>
              <a:rPr lang="tr-TR" dirty="0"/>
              <a:t>.</a:t>
            </a:r>
          </a:p>
          <a:p>
            <a:endParaRPr lang="tr-TR" dirty="0"/>
          </a:p>
        </p:txBody>
      </p:sp>
    </p:spTree>
    <p:extLst>
      <p:ext uri="{BB962C8B-B14F-4D97-AF65-F5344CB8AC3E}">
        <p14:creationId xmlns:p14="http://schemas.microsoft.com/office/powerpoint/2010/main" val="220824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t>Yargıtay 12. Ceza Dairesi’nin 2024/2194 E., 2024/7740 K. sayılı </a:t>
            </a:r>
            <a:r>
              <a:rPr lang="tr-TR" sz="2700" b="1" dirty="0" smtClean="0"/>
              <a:t>kararı</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Y</a:t>
            </a:r>
            <a:r>
              <a:rPr lang="tr-TR" dirty="0" smtClean="0"/>
              <a:t>üksekten </a:t>
            </a:r>
            <a:r>
              <a:rPr lang="tr-TR" dirty="0"/>
              <a:t>düşme sonucu meydana gelen iş kazasında, </a:t>
            </a:r>
            <a:r>
              <a:rPr lang="tr-TR" b="1" dirty="0"/>
              <a:t>iş güvenliği uzmanının sorumluluğu yazılı bildirim ve toplu koruma tedbirleri ekseninde değerlendirilmiştir</a:t>
            </a:r>
            <a:r>
              <a:rPr lang="tr-TR" dirty="0"/>
              <a:t>. </a:t>
            </a:r>
            <a:endParaRPr lang="tr-TR" dirty="0" smtClean="0"/>
          </a:p>
          <a:p>
            <a:pPr algn="just"/>
            <a:r>
              <a:rPr lang="tr-TR" dirty="0" smtClean="0"/>
              <a:t>Somut </a:t>
            </a:r>
            <a:r>
              <a:rPr lang="tr-TR" dirty="0"/>
              <a:t>olayda, çalışanın emniyet kemerini çıkarması kazanın nedenlerinden biri olmakla birlikte, Yapı İşlerinde İş Sağlığı ve Güvenliği Yönetmeliği uyarınca </a:t>
            </a:r>
            <a:r>
              <a:rPr lang="tr-TR" b="1" dirty="0"/>
              <a:t>öncelikle alınması gereken toplu koruma tedbirlerinin (korkuluk, platform, güvenlik ağı vb.) bulunmadığı</a:t>
            </a:r>
            <a:r>
              <a:rPr lang="tr-TR" dirty="0"/>
              <a:t>, buna rağmen iş güvenliği uzmanının bu eksikliği </a:t>
            </a:r>
            <a:r>
              <a:rPr lang="tr-TR" b="1" dirty="0"/>
              <a:t>iş güvenliği tespit ve öneri defterinde işverene yazılı olarak bildirdiğinin dosya kapsamında ispatlanamadığı</a:t>
            </a:r>
            <a:r>
              <a:rPr lang="tr-TR" dirty="0"/>
              <a:t> kabul edilmiştir. </a:t>
            </a:r>
            <a:endParaRPr lang="tr-TR" dirty="0" smtClean="0"/>
          </a:p>
          <a:p>
            <a:pPr algn="just"/>
            <a:r>
              <a:rPr lang="tr-TR" dirty="0" smtClean="0"/>
              <a:t>Yargıtay</a:t>
            </a:r>
            <a:r>
              <a:rPr lang="tr-TR" dirty="0"/>
              <a:t>, </a:t>
            </a:r>
            <a:r>
              <a:rPr lang="tr-TR" u="sng" dirty="0"/>
              <a:t>iş güvenliği uzmanının tespit ve uyarı yükümlülüğünü yazılı ve ispatlanabilir şekilde yerine getirmediği durumlarda, kusur atfedilebileceğini belirterek </a:t>
            </a:r>
            <a:r>
              <a:rPr lang="tr-TR" b="1" dirty="0"/>
              <a:t>mahkûmiyet kararını bu yönüyle isabetli bulmuş</a:t>
            </a:r>
            <a:r>
              <a:rPr lang="tr-TR" dirty="0"/>
              <a:t>, ancak iş güvenliği uzmanlığı mesleğinin ruhsata bağlı bir meslek olmadığı gerekçesiyle </a:t>
            </a:r>
            <a:r>
              <a:rPr lang="tr-TR" b="1" dirty="0"/>
              <a:t>meslekten men yaptırımını hukuka aykırı bularak hükmü bu kısım yönünden bozup düzelterek onamıştır</a:t>
            </a:r>
            <a:r>
              <a:rPr lang="tr-TR" dirty="0"/>
              <a:t>.</a:t>
            </a:r>
          </a:p>
          <a:p>
            <a:endParaRPr lang="tr-TR" dirty="0"/>
          </a:p>
        </p:txBody>
      </p:sp>
    </p:spTree>
    <p:extLst>
      <p:ext uri="{BB962C8B-B14F-4D97-AF65-F5344CB8AC3E}">
        <p14:creationId xmlns:p14="http://schemas.microsoft.com/office/powerpoint/2010/main" val="588928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t>Yargıtay 10. Hukuk Dairesi’nin 2021/8625 E., 2021/15193 K. sayılı </a:t>
            </a:r>
            <a:r>
              <a:rPr lang="tr-TR" sz="2700" b="1" dirty="0" smtClean="0"/>
              <a:t>kararı</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SGK tarafından açılan </a:t>
            </a:r>
            <a:r>
              <a:rPr lang="tr-TR" dirty="0" err="1"/>
              <a:t>rücuan</a:t>
            </a:r>
            <a:r>
              <a:rPr lang="tr-TR" dirty="0"/>
              <a:t> tazminat davasında </a:t>
            </a:r>
            <a:r>
              <a:rPr lang="tr-TR" b="1" dirty="0"/>
              <a:t>işçi ve işveren kusur oranlarının hangi ölçütlere göre belirleneceği</a:t>
            </a:r>
            <a:r>
              <a:rPr lang="tr-TR" dirty="0"/>
              <a:t> ayrıntılı biçimde ortaya konulmuştur. </a:t>
            </a:r>
            <a:endParaRPr lang="tr-TR" dirty="0" smtClean="0"/>
          </a:p>
          <a:p>
            <a:pPr algn="just"/>
            <a:r>
              <a:rPr lang="tr-TR" dirty="0" smtClean="0"/>
              <a:t>Somut </a:t>
            </a:r>
            <a:r>
              <a:rPr lang="tr-TR" dirty="0"/>
              <a:t>olayda, iş kazasının meydana geldiği iş ekipmanının </a:t>
            </a:r>
            <a:r>
              <a:rPr lang="tr-TR" b="1" dirty="0"/>
              <a:t>günümüz teknolojik gelişmelerine uygun ve emniyetli olmaması</a:t>
            </a:r>
            <a:r>
              <a:rPr lang="tr-TR" dirty="0"/>
              <a:t>, hareketli aksamlarının </a:t>
            </a:r>
            <a:r>
              <a:rPr lang="tr-TR" b="1" dirty="0"/>
              <a:t>koruyucu mahfazalarının bulunmaması</a:t>
            </a:r>
            <a:r>
              <a:rPr lang="tr-TR" dirty="0"/>
              <a:t> ve işverence </a:t>
            </a:r>
            <a:r>
              <a:rPr lang="tr-TR" b="1" dirty="0"/>
              <a:t>yeterli iş sağlığı ve güvenliği eğitiminin verilmemesi</a:t>
            </a:r>
            <a:r>
              <a:rPr lang="tr-TR" dirty="0"/>
              <a:t> hususları, işverenin kusurunun temel dayanakları olarak kabul edilmiştir. </a:t>
            </a:r>
            <a:endParaRPr lang="tr-TR" dirty="0" smtClean="0"/>
          </a:p>
          <a:p>
            <a:pPr algn="just"/>
            <a:r>
              <a:rPr lang="tr-TR" dirty="0" smtClean="0"/>
              <a:t>Buna </a:t>
            </a:r>
            <a:r>
              <a:rPr lang="tr-TR" dirty="0"/>
              <a:t>karşılık, kazaya uğrayan işçinin, </a:t>
            </a:r>
            <a:r>
              <a:rPr lang="tr-TR" b="1" dirty="0"/>
              <a:t>koruyucu kapakları bulunmayan tehlikeli bölgeden uzak durmaması</a:t>
            </a:r>
            <a:r>
              <a:rPr lang="tr-TR" dirty="0"/>
              <a:t>, dikkatsiz ve tedbirsiz davranması ise işçi kusurunun dayanağı olarak değerlendirilmiştir</a:t>
            </a:r>
            <a:r>
              <a:rPr lang="tr-TR" dirty="0" smtClean="0"/>
              <a:t>.</a:t>
            </a:r>
          </a:p>
          <a:p>
            <a:pPr algn="just"/>
            <a:r>
              <a:rPr lang="tr-TR" dirty="0" smtClean="0"/>
              <a:t>İSG uzmanına kusur atfedilmemiştir, işveren ve işçinin kusuru tazminat hesabına esas alınmıştır.</a:t>
            </a:r>
          </a:p>
          <a:p>
            <a:pPr algn="just"/>
            <a:r>
              <a:rPr lang="tr-TR" dirty="0" smtClean="0"/>
              <a:t>İş kazasından dolayı sadece işçi dava açmamaktadır, SGK tarafından da kusurlu olduğu belirlenen kişilere karşı rücu edilmektedir.</a:t>
            </a:r>
            <a:endParaRPr lang="tr-TR" dirty="0"/>
          </a:p>
          <a:p>
            <a:endParaRPr lang="tr-TR" dirty="0"/>
          </a:p>
        </p:txBody>
      </p:sp>
    </p:spTree>
    <p:extLst>
      <p:ext uri="{BB962C8B-B14F-4D97-AF65-F5344CB8AC3E}">
        <p14:creationId xmlns:p14="http://schemas.microsoft.com/office/powerpoint/2010/main" val="3670385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a:t>Yargıtay 10. Hukuk Dairesi’nin 2021/6889 E., 2021/14813 K. sayılı </a:t>
            </a:r>
            <a:r>
              <a:rPr lang="tr-TR" sz="2700" b="1" dirty="0" smtClean="0"/>
              <a:t>kararı</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algn="just"/>
            <a:r>
              <a:rPr lang="tr-TR" dirty="0"/>
              <a:t>O</a:t>
            </a:r>
            <a:r>
              <a:rPr lang="tr-TR" dirty="0" smtClean="0"/>
              <a:t>tel </a:t>
            </a:r>
            <a:r>
              <a:rPr lang="tr-TR" dirty="0"/>
              <a:t>inşaatında yüksekten düşme sonucu meydana gelen </a:t>
            </a:r>
            <a:r>
              <a:rPr lang="tr-TR" dirty="0" smtClean="0"/>
              <a:t>ölümlü </a:t>
            </a:r>
            <a:r>
              <a:rPr lang="tr-TR" dirty="0"/>
              <a:t>iş kazası nedeniyle SGK tarafından açılan </a:t>
            </a:r>
            <a:r>
              <a:rPr lang="tr-TR" b="1" dirty="0" err="1"/>
              <a:t>rücuan</a:t>
            </a:r>
            <a:r>
              <a:rPr lang="tr-TR" b="1" dirty="0"/>
              <a:t> tazminat davasında</a:t>
            </a:r>
            <a:r>
              <a:rPr lang="tr-TR" dirty="0"/>
              <a:t>, iş güvenliği uzmanının sorumluluğu tartışılmıştır. </a:t>
            </a:r>
            <a:endParaRPr lang="tr-TR" dirty="0" smtClean="0"/>
          </a:p>
          <a:p>
            <a:pPr algn="just"/>
            <a:r>
              <a:rPr lang="tr-TR" dirty="0" smtClean="0"/>
              <a:t>İlk </a:t>
            </a:r>
            <a:r>
              <a:rPr lang="tr-TR" dirty="0"/>
              <a:t>derece mahkemesince, iş kazasında </a:t>
            </a:r>
            <a:r>
              <a:rPr lang="tr-TR" b="1" dirty="0"/>
              <a:t>işverenin asli kusurlu olduğu</a:t>
            </a:r>
            <a:r>
              <a:rPr lang="tr-TR" dirty="0"/>
              <a:t>, </a:t>
            </a:r>
            <a:r>
              <a:rPr lang="tr-TR" u="sng" dirty="0"/>
              <a:t>iş güvenliği uzmanının ise riskleri tespit edip işvereni yazılı olarak uyardığı</a:t>
            </a:r>
            <a:r>
              <a:rPr lang="tr-TR" dirty="0"/>
              <a:t>, buna rağmen önlemlerin işverence alınmadığı gerekçesiyle </a:t>
            </a:r>
            <a:r>
              <a:rPr lang="tr-TR" b="1" dirty="0"/>
              <a:t>İSG uzmanı yönünden davanın reddine</a:t>
            </a:r>
            <a:r>
              <a:rPr lang="tr-TR" dirty="0"/>
              <a:t> karar verilmiştir. </a:t>
            </a:r>
            <a:endParaRPr lang="tr-TR" dirty="0" smtClean="0"/>
          </a:p>
          <a:p>
            <a:pPr algn="just"/>
            <a:r>
              <a:rPr lang="tr-TR" dirty="0" smtClean="0"/>
              <a:t>Yargıtay</a:t>
            </a:r>
            <a:r>
              <a:rPr lang="tr-TR" dirty="0"/>
              <a:t>, rücu sorumluluğunun ancak </a:t>
            </a:r>
            <a:r>
              <a:rPr lang="tr-TR" b="1" dirty="0"/>
              <a:t>kişisel kusurun varlığı hâlinde doğacağını</a:t>
            </a:r>
            <a:r>
              <a:rPr lang="tr-TR" dirty="0"/>
              <a:t>, iş güvenliği uzmanının görevini mevzuata uygun şekilde yerine getirip getirmediğinin </a:t>
            </a:r>
            <a:r>
              <a:rPr lang="tr-TR" b="1" dirty="0"/>
              <a:t>risk analizleri, yazılı uyarılar ve ceza yargılamasındaki tespitler birlikte değerlendirilerek</a:t>
            </a:r>
            <a:r>
              <a:rPr lang="tr-TR" dirty="0"/>
              <a:t> belirlenmesi gerektiğini vurgulamış; bu hususlar yeterince araştırılmadan hüküm kurulmasını </a:t>
            </a:r>
            <a:r>
              <a:rPr lang="tr-TR" b="1" dirty="0"/>
              <a:t>eksik inceleme</a:t>
            </a:r>
            <a:r>
              <a:rPr lang="tr-TR" dirty="0"/>
              <a:t> sayarak kararı bozmuştur.</a:t>
            </a:r>
          </a:p>
          <a:p>
            <a:endParaRPr lang="tr-TR" dirty="0"/>
          </a:p>
        </p:txBody>
      </p:sp>
    </p:spTree>
    <p:extLst>
      <p:ext uri="{BB962C8B-B14F-4D97-AF65-F5344CB8AC3E}">
        <p14:creationId xmlns:p14="http://schemas.microsoft.com/office/powerpoint/2010/main" val="4025947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410817"/>
            <a:ext cx="8596668" cy="1320800"/>
          </a:xfrm>
        </p:spPr>
        <p:txBody>
          <a:bodyPr>
            <a:normAutofit fontScale="90000"/>
          </a:bodyPr>
          <a:lstStyle/>
          <a:p>
            <a:r>
              <a:rPr lang="tr-TR" b="1" dirty="0"/>
              <a:t>İş S</a:t>
            </a:r>
            <a:r>
              <a:rPr lang="tr-TR" sz="3100" b="1" dirty="0"/>
              <a:t>ağlığı Ve Güvenliği Hizmetleri Yönetmeliği</a:t>
            </a:r>
            <a:r>
              <a:rPr lang="tr-TR" dirty="0"/>
              <a:t/>
            </a:r>
            <a:br>
              <a:rPr lang="tr-TR" dirty="0"/>
            </a:br>
            <a:r>
              <a:rPr lang="tr-TR" sz="3100" b="1" dirty="0"/>
              <a:t>İş Güvenliği Uzmanı – Görevlendirme ve Sözleşme </a:t>
            </a:r>
            <a:r>
              <a:rPr lang="tr-TR" dirty="0"/>
              <a:t/>
            </a:r>
            <a:br>
              <a:rPr lang="tr-TR" dirty="0"/>
            </a:br>
            <a:endParaRPr lang="tr-TR" dirty="0"/>
          </a:p>
        </p:txBody>
      </p:sp>
      <p:sp>
        <p:nvSpPr>
          <p:cNvPr id="3" name="İçerik Yer Tutucusu 2"/>
          <p:cNvSpPr>
            <a:spLocks noGrp="1"/>
          </p:cNvSpPr>
          <p:nvPr>
            <p:ph idx="1"/>
          </p:nvPr>
        </p:nvSpPr>
        <p:spPr/>
        <p:txBody>
          <a:bodyPr>
            <a:normAutofit fontScale="92500"/>
          </a:bodyPr>
          <a:lstStyle/>
          <a:p>
            <a:pPr lvl="0"/>
            <a:r>
              <a:rPr lang="tr-TR" b="1" dirty="0"/>
              <a:t>Sözleşme Zorunluluğu</a:t>
            </a:r>
            <a:r>
              <a:rPr lang="tr-TR" dirty="0"/>
              <a:t/>
            </a:r>
            <a:br>
              <a:rPr lang="tr-TR" dirty="0"/>
            </a:br>
            <a:r>
              <a:rPr lang="tr-TR" dirty="0"/>
              <a:t>– Uzman işyerinde çalışanlar arasından görevlendiriliyorsa, işveren ile uzman arasında sözleşme/görevlendirme belgesi yapılır.</a:t>
            </a:r>
            <a:br>
              <a:rPr lang="tr-TR" dirty="0"/>
            </a:br>
            <a:r>
              <a:rPr lang="tr-TR" dirty="0"/>
              <a:t>– OSGB üzerinden hizmet veriliyorsa, OSGB ile işveren arasında sözleşme yapılır</a:t>
            </a:r>
            <a:r>
              <a:rPr lang="tr-TR" dirty="0" smtClean="0"/>
              <a:t>.</a:t>
            </a:r>
            <a:r>
              <a:rPr lang="tr-TR" dirty="0"/>
              <a:t> </a:t>
            </a:r>
          </a:p>
          <a:p>
            <a:pPr lvl="0"/>
            <a:r>
              <a:rPr lang="tr-TR" b="1" dirty="0"/>
              <a:t>İSG-KATİP Onayı (5 Gün Kuralı)</a:t>
            </a:r>
            <a:r>
              <a:rPr lang="tr-TR" dirty="0"/>
              <a:t/>
            </a:r>
            <a:br>
              <a:rPr lang="tr-TR" dirty="0"/>
            </a:br>
            <a:r>
              <a:rPr lang="tr-TR" dirty="0"/>
              <a:t>– Sözleşme veya görevlendirme belgesi, İSG-</a:t>
            </a:r>
            <a:r>
              <a:rPr lang="tr-TR" dirty="0" err="1"/>
              <a:t>KATİP’teki</a:t>
            </a:r>
            <a:r>
              <a:rPr lang="tr-TR" dirty="0"/>
              <a:t> örneğine uygun düzenlenir.</a:t>
            </a:r>
            <a:br>
              <a:rPr lang="tr-TR" dirty="0"/>
            </a:br>
            <a:r>
              <a:rPr lang="tr-TR" dirty="0"/>
              <a:t>– En geç 5 gün içinde sistem üzerinden karşılıklı onaylanır.</a:t>
            </a:r>
            <a:br>
              <a:rPr lang="tr-TR" dirty="0"/>
            </a:br>
            <a:r>
              <a:rPr lang="tr-TR" dirty="0"/>
              <a:t>– Onaylı nüshalar taraflarca saklanır</a:t>
            </a:r>
            <a:r>
              <a:rPr lang="tr-TR" dirty="0" smtClean="0"/>
              <a:t>.</a:t>
            </a:r>
            <a:endParaRPr lang="tr-TR" dirty="0"/>
          </a:p>
          <a:p>
            <a:pPr lvl="0"/>
            <a:r>
              <a:rPr lang="tr-TR" b="1" dirty="0"/>
              <a:t>Kamu Kurumlarında Görevlendirme</a:t>
            </a:r>
            <a:r>
              <a:rPr lang="tr-TR" dirty="0"/>
              <a:t/>
            </a:r>
            <a:br>
              <a:rPr lang="tr-TR" dirty="0"/>
            </a:br>
            <a:r>
              <a:rPr lang="tr-TR" dirty="0"/>
              <a:t>– Kamu işyerlerinde görevlendirme belgesi İSG-KATİP üzerinden düzenlenir ve onaylanır.</a:t>
            </a:r>
            <a:br>
              <a:rPr lang="tr-TR" dirty="0"/>
            </a:br>
            <a:r>
              <a:rPr lang="tr-TR" dirty="0"/>
              <a:t>– Farklı bir kamu kurumuna görevlendirme varsa uzman da sistemden onay verir</a:t>
            </a:r>
            <a:r>
              <a:rPr lang="tr-TR" dirty="0" smtClean="0"/>
              <a:t>.</a:t>
            </a:r>
            <a:endParaRPr lang="tr-TR" dirty="0"/>
          </a:p>
          <a:p>
            <a:endParaRPr lang="tr-TR" dirty="0"/>
          </a:p>
        </p:txBody>
      </p:sp>
    </p:spTree>
    <p:extLst>
      <p:ext uri="{BB962C8B-B14F-4D97-AF65-F5344CB8AC3E}">
        <p14:creationId xmlns:p14="http://schemas.microsoft.com/office/powerpoint/2010/main" val="21561571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Yargıtay, hukuk yargılamasında kusurun sağlıklı biçimde belirlenebilmesi için, </a:t>
            </a:r>
            <a:r>
              <a:rPr lang="tr-TR" b="1" dirty="0" smtClean="0"/>
              <a:t>işyerine ait risk analiz raporlarının</a:t>
            </a:r>
            <a:r>
              <a:rPr lang="tr-TR" dirty="0" smtClean="0"/>
              <a:t>, iş güvenliği uzmanı tarafından yapılan </a:t>
            </a:r>
            <a:r>
              <a:rPr lang="tr-TR" b="1" dirty="0" smtClean="0"/>
              <a:t>yazılı uyarılara ilişkin tüm belgelerin</a:t>
            </a:r>
            <a:r>
              <a:rPr lang="tr-TR" dirty="0" smtClean="0"/>
              <a:t>, ayrıca </a:t>
            </a:r>
            <a:r>
              <a:rPr lang="tr-TR" b="1" dirty="0" smtClean="0"/>
              <a:t>ceza davasının akıbetinin sorularak ceza yargılamasında alınan kusur raporlarının dosyaya getirtilmesinin zorunlu olduğunu</a:t>
            </a:r>
            <a:r>
              <a:rPr lang="tr-TR" dirty="0" smtClean="0"/>
              <a:t> vurgulamıştır. </a:t>
            </a:r>
          </a:p>
          <a:p>
            <a:pPr algn="just"/>
            <a:r>
              <a:rPr lang="tr-TR" dirty="0" smtClean="0"/>
              <a:t>Bu belgeler birlikte değerlendirilmeden, yalnızca idari veya tekil raporlara dayanılarak kusur tayini yapılmasını eksik inceleme olarak nitelendirmiştir. </a:t>
            </a:r>
          </a:p>
          <a:p>
            <a:pPr algn="just"/>
            <a:r>
              <a:rPr lang="tr-TR" dirty="0" smtClean="0"/>
              <a:t>Kararda ayrıca, tüm bu veriler ışığında, olayın gerçekleştiği iş koluna özgü uzmanlardan oluşan bilirkişi heyetinden yeniden kusur raporu alınması gerektiği belirtilerek, </a:t>
            </a:r>
            <a:r>
              <a:rPr lang="tr-TR" b="1" dirty="0" smtClean="0"/>
              <a:t>ceza yargılamasında ortaya konulan maddi olguların hukuk davasında göz ardı edilemeyeceği</a:t>
            </a:r>
            <a:r>
              <a:rPr lang="tr-TR" dirty="0" smtClean="0"/>
              <a:t> açıkça ortaya konulmuştur</a:t>
            </a:r>
            <a:endParaRPr lang="tr-TR" dirty="0"/>
          </a:p>
        </p:txBody>
      </p:sp>
    </p:spTree>
    <p:extLst>
      <p:ext uri="{BB962C8B-B14F-4D97-AF65-F5344CB8AC3E}">
        <p14:creationId xmlns:p14="http://schemas.microsoft.com/office/powerpoint/2010/main" val="127019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3583" y="1311965"/>
            <a:ext cx="8770419" cy="4729397"/>
          </a:xfrm>
        </p:spPr>
        <p:txBody>
          <a:bodyPr>
            <a:normAutofit/>
          </a:bodyPr>
          <a:lstStyle/>
          <a:p>
            <a:pPr lvl="0"/>
            <a:r>
              <a:rPr lang="tr-TR" b="1" dirty="0"/>
              <a:t>İşverenin Kendisi Uzman </a:t>
            </a:r>
            <a:r>
              <a:rPr lang="tr-TR" b="1" dirty="0" smtClean="0"/>
              <a:t>İse;</a:t>
            </a:r>
            <a:r>
              <a:rPr lang="tr-TR" dirty="0"/>
              <a:t/>
            </a:r>
            <a:br>
              <a:rPr lang="tr-TR" dirty="0"/>
            </a:br>
            <a:r>
              <a:rPr lang="tr-TR" dirty="0"/>
              <a:t>– İşverenin iş güvenliği uzmanlığı belgesi varsa ve görevi kendisi üstlenirse,</a:t>
            </a:r>
            <a:br>
              <a:rPr lang="tr-TR" dirty="0"/>
            </a:br>
            <a:r>
              <a:rPr lang="tr-TR" dirty="0"/>
              <a:t>– İSG-KATİP üzerinden taahhütname düzenleyip 5 gün içinde onaylamalıdır</a:t>
            </a:r>
            <a:r>
              <a:rPr lang="tr-TR" dirty="0" smtClean="0"/>
              <a:t>.</a:t>
            </a:r>
            <a:endParaRPr lang="tr-TR" dirty="0"/>
          </a:p>
          <a:p>
            <a:pPr lvl="0"/>
            <a:r>
              <a:rPr lang="tr-TR" b="1" dirty="0"/>
              <a:t>Küçük ve Az Tehlikeli İşyerlerinde </a:t>
            </a:r>
            <a:r>
              <a:rPr lang="tr-TR" b="1" dirty="0" smtClean="0"/>
              <a:t>Üstlenme;</a:t>
            </a:r>
            <a:r>
              <a:rPr lang="tr-TR" dirty="0"/>
              <a:t/>
            </a:r>
            <a:br>
              <a:rPr lang="tr-TR" dirty="0"/>
            </a:br>
            <a:r>
              <a:rPr lang="tr-TR" dirty="0"/>
              <a:t>– 50’den az çalışanı olan az tehlikeli işyerlerinde, gerekli eğitimi alan kişiler</a:t>
            </a:r>
            <a:br>
              <a:rPr lang="tr-TR" dirty="0"/>
            </a:br>
            <a:r>
              <a:rPr lang="tr-TR" dirty="0"/>
              <a:t>İSG-</a:t>
            </a:r>
            <a:r>
              <a:rPr lang="tr-TR" dirty="0" err="1"/>
              <a:t>KATİP’te</a:t>
            </a:r>
            <a:r>
              <a:rPr lang="tr-TR" dirty="0"/>
              <a:t> taahhütname onaylayarak hizmeti üstlenebilir </a:t>
            </a:r>
            <a:r>
              <a:rPr lang="tr-TR" dirty="0" smtClean="0"/>
              <a:t>(İş yeri tehlike sınıfı belirlemede SGK </a:t>
            </a:r>
            <a:r>
              <a:rPr lang="tr-TR" dirty="0"/>
              <a:t>kayıtları esas alınır</a:t>
            </a:r>
            <a:r>
              <a:rPr lang="tr-TR" dirty="0" smtClean="0"/>
              <a:t>).</a:t>
            </a:r>
            <a:endParaRPr lang="tr-TR" dirty="0"/>
          </a:p>
          <a:p>
            <a:pPr lvl="0"/>
            <a:r>
              <a:rPr lang="tr-TR" b="1" dirty="0"/>
              <a:t>Onay Olmadan Göreve </a:t>
            </a:r>
            <a:r>
              <a:rPr lang="tr-TR" b="1" dirty="0" smtClean="0"/>
              <a:t>Başlanamaz;</a:t>
            </a:r>
            <a:r>
              <a:rPr lang="tr-TR" b="1" dirty="0"/>
              <a:t/>
            </a:r>
            <a:br>
              <a:rPr lang="tr-TR" b="1" dirty="0"/>
            </a:br>
            <a:r>
              <a:rPr lang="tr-TR" dirty="0"/>
              <a:t>– Genel Müdürlük (İSG-KATİP) onayı olmayan uzman, göreve başlayamaz ve yetkilerini kullanamaz</a:t>
            </a:r>
            <a:r>
              <a:rPr lang="tr-TR" dirty="0" smtClean="0"/>
              <a:t>.</a:t>
            </a:r>
            <a:endParaRPr lang="tr-TR" dirty="0"/>
          </a:p>
          <a:p>
            <a:pPr lvl="0"/>
            <a:r>
              <a:rPr lang="tr-TR" b="1" dirty="0"/>
              <a:t>Görev Süresince Başka İş </a:t>
            </a:r>
            <a:r>
              <a:rPr lang="tr-TR" b="1" dirty="0" smtClean="0"/>
              <a:t>Verilemez;</a:t>
            </a:r>
            <a:r>
              <a:rPr lang="tr-TR" b="1" dirty="0"/>
              <a:t/>
            </a:r>
            <a:br>
              <a:rPr lang="tr-TR" b="1" dirty="0"/>
            </a:br>
            <a:r>
              <a:rPr lang="tr-TR" dirty="0"/>
              <a:t>– Uzman, İSG hizmeti verdiği süre içinde başka görevle görevlendirilemez</a:t>
            </a:r>
            <a:r>
              <a:rPr lang="tr-TR" dirty="0" smtClean="0"/>
              <a:t>.</a:t>
            </a:r>
            <a:endParaRPr lang="tr-TR" dirty="0"/>
          </a:p>
        </p:txBody>
      </p:sp>
    </p:spTree>
    <p:extLst>
      <p:ext uri="{BB962C8B-B14F-4D97-AF65-F5344CB8AC3E}">
        <p14:creationId xmlns:p14="http://schemas.microsoft.com/office/powerpoint/2010/main" val="1756257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Fesih ve Değişiklik Bildirimi</a:t>
            </a:r>
            <a:br>
              <a:rPr lang="tr-TR" b="1" dirty="0"/>
            </a:br>
            <a:r>
              <a:rPr lang="tr-TR" dirty="0"/>
              <a:t>– Sözleşmenin sona ermesi veya değişiklik olması halinde durum 5 iş günü içinde İSG-KATİP üzerinden bildirilir.</a:t>
            </a:r>
          </a:p>
          <a:p>
            <a:pPr marL="0" indent="0">
              <a:buNone/>
            </a:pPr>
            <a:endParaRPr lang="tr-TR" dirty="0"/>
          </a:p>
          <a:p>
            <a:pPr lvl="0"/>
            <a:r>
              <a:rPr lang="tr-TR" b="1" dirty="0"/>
              <a:t>OSGB Hizmetlerinde Sözleşme Zorunluluğu</a:t>
            </a:r>
            <a:br>
              <a:rPr lang="tr-TR" b="1" dirty="0"/>
            </a:br>
            <a:r>
              <a:rPr lang="tr-TR" dirty="0"/>
              <a:t>– </a:t>
            </a:r>
            <a:r>
              <a:rPr lang="tr-TR" dirty="0" err="1"/>
              <a:t>OSGB’nin</a:t>
            </a:r>
            <a:r>
              <a:rPr lang="tr-TR" dirty="0"/>
              <a:t> sunduğu tüm İSG hizmetleri için İSG-KATİP üzerinden sözleşme yapılması şarttır.</a:t>
            </a:r>
          </a:p>
          <a:p>
            <a:endParaRPr lang="tr-TR" dirty="0"/>
          </a:p>
        </p:txBody>
      </p:sp>
    </p:spTree>
    <p:extLst>
      <p:ext uri="{BB962C8B-B14F-4D97-AF65-F5344CB8AC3E}">
        <p14:creationId xmlns:p14="http://schemas.microsoft.com/office/powerpoint/2010/main" val="193242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İş Güvenliği Uzmanlarının Görev, Yetki, Sorumluluk Ve Eğitimleri Hakkında </a:t>
            </a:r>
            <a:r>
              <a:rPr lang="tr-TR" sz="2400" b="1" dirty="0" smtClean="0"/>
              <a:t>Yönetmelik’e göre </a:t>
            </a:r>
            <a:r>
              <a:rPr lang="tr-TR" sz="2400" dirty="0"/>
              <a:t> </a:t>
            </a:r>
            <a:r>
              <a:rPr lang="tr-TR" sz="2400" b="1" dirty="0" smtClean="0"/>
              <a:t>İSG </a:t>
            </a:r>
            <a:r>
              <a:rPr lang="tr-TR" sz="2400" b="1" dirty="0"/>
              <a:t>uzmanının görevleri nelerdir?</a:t>
            </a: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pPr lvl="0"/>
            <a:r>
              <a:rPr lang="tr-TR" b="1" dirty="0"/>
              <a:t>Rehberlik ve Danışmanlık</a:t>
            </a:r>
            <a:endParaRPr lang="tr-TR" dirty="0"/>
          </a:p>
          <a:p>
            <a:pPr marL="0" indent="0">
              <a:buNone/>
            </a:pPr>
            <a:r>
              <a:rPr lang="tr-TR" dirty="0"/>
              <a:t>– İşin planlanması, ekipman seçimi, bakım, KKD kullanımı gibi konularda işverene mevzuata uygun önerilerde bulunmak.</a:t>
            </a:r>
            <a:br>
              <a:rPr lang="tr-TR" dirty="0"/>
            </a:br>
            <a:r>
              <a:rPr lang="tr-TR" dirty="0"/>
              <a:t>– Alınması gereken İSG tedbirlerini yazılı olarak bildirmek.</a:t>
            </a:r>
            <a:br>
              <a:rPr lang="tr-TR" dirty="0"/>
            </a:br>
            <a:r>
              <a:rPr lang="tr-TR" dirty="0"/>
              <a:t>– İş kazası, meslek hastalığı ve ramak kala olayların nedenlerini araştırarak önleyici öneriler sunmak.</a:t>
            </a:r>
          </a:p>
          <a:p>
            <a:pPr lvl="0"/>
            <a:r>
              <a:rPr lang="tr-TR" b="1" dirty="0"/>
              <a:t>Risk Değerlendirmesi</a:t>
            </a:r>
            <a:endParaRPr lang="tr-TR" dirty="0"/>
          </a:p>
          <a:p>
            <a:pPr marL="0" indent="0">
              <a:buNone/>
            </a:pPr>
            <a:r>
              <a:rPr lang="tr-TR" dirty="0"/>
              <a:t>– Risk değerlendirme çalışmalarına katılmak.</a:t>
            </a:r>
            <a:br>
              <a:rPr lang="tr-TR" dirty="0"/>
            </a:br>
            <a:r>
              <a:rPr lang="tr-TR" dirty="0"/>
              <a:t>– Tespit edilen risklere karşı alınacak önlemleri önermek ve süreci takip etmek.</a:t>
            </a:r>
          </a:p>
          <a:p>
            <a:pPr lvl="0"/>
            <a:r>
              <a:rPr lang="tr-TR" b="1" dirty="0"/>
              <a:t>Çalışma Ortamı Gözetimi</a:t>
            </a:r>
            <a:endParaRPr lang="tr-TR" dirty="0"/>
          </a:p>
          <a:p>
            <a:pPr marL="0" indent="0">
              <a:buNone/>
            </a:pPr>
            <a:r>
              <a:rPr lang="tr-TR" dirty="0"/>
              <a:t>– Periyodik bakım, kontrol ve ölçümlerin planlanmasını ve uygulanmasını izlemek.</a:t>
            </a:r>
            <a:br>
              <a:rPr lang="tr-TR" dirty="0"/>
            </a:br>
            <a:r>
              <a:rPr lang="tr-TR" dirty="0"/>
              <a:t>– Yangın, patlama, kaza ve afetlere yönelik önleyici çalışmalara katılmak.</a:t>
            </a:r>
            <a:br>
              <a:rPr lang="tr-TR" dirty="0"/>
            </a:br>
            <a:r>
              <a:rPr lang="tr-TR" dirty="0"/>
              <a:t>– Acil durum planlarının hazırlanması, eğitim ve tatbikatların yapılmasını takip etmek.</a:t>
            </a:r>
          </a:p>
          <a:p>
            <a:endParaRPr lang="tr-TR" dirty="0"/>
          </a:p>
        </p:txBody>
      </p:sp>
    </p:spTree>
    <p:extLst>
      <p:ext uri="{BB962C8B-B14F-4D97-AF65-F5344CB8AC3E}">
        <p14:creationId xmlns:p14="http://schemas.microsoft.com/office/powerpoint/2010/main" val="185394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b="1" dirty="0"/>
              <a:t>Eğitim, Bilgilendirme ve Kayıt</a:t>
            </a:r>
            <a:endParaRPr lang="tr-TR" dirty="0"/>
          </a:p>
          <a:p>
            <a:pPr marL="0" indent="0">
              <a:buNone/>
            </a:pPr>
            <a:r>
              <a:rPr lang="tr-TR" dirty="0"/>
              <a:t>– Çalışanların İSG eğitimlerini planlamak ve uygulamak/kontrol etmek.</a:t>
            </a:r>
            <a:br>
              <a:rPr lang="tr-TR" dirty="0"/>
            </a:br>
            <a:r>
              <a:rPr lang="tr-TR" dirty="0"/>
              <a:t>– Yıllık değerlendirme raporunu işyeri hekimi ile birlikte hazırlamak.</a:t>
            </a:r>
            <a:br>
              <a:rPr lang="tr-TR" dirty="0"/>
            </a:br>
            <a:r>
              <a:rPr lang="tr-TR" dirty="0"/>
              <a:t>– İSG talimat ve prosedürlerini hazırlamak.</a:t>
            </a:r>
            <a:br>
              <a:rPr lang="tr-TR" dirty="0"/>
            </a:br>
            <a:r>
              <a:rPr lang="tr-TR" dirty="0"/>
              <a:t>– Gerekli bildirimleri (örneğin İSG-KATİP) yapmak.</a:t>
            </a:r>
          </a:p>
          <a:p>
            <a:pPr lvl="0"/>
            <a:r>
              <a:rPr lang="tr-TR" b="1" dirty="0"/>
              <a:t>İşbirliği ve Koordinasyon</a:t>
            </a:r>
            <a:endParaRPr lang="tr-TR" dirty="0"/>
          </a:p>
          <a:p>
            <a:pPr marL="0" indent="0">
              <a:buNone/>
            </a:pPr>
            <a:r>
              <a:rPr lang="tr-TR" dirty="0"/>
              <a:t>– İşyeri hekimi ile birlikte kaza incelemesi ve yıllık plan hazırlamak.</a:t>
            </a:r>
            <a:br>
              <a:rPr lang="tr-TR" dirty="0"/>
            </a:br>
            <a:r>
              <a:rPr lang="tr-TR" dirty="0"/>
              <a:t>– İSG Kurulu ile işbirliği yapmak.</a:t>
            </a:r>
            <a:br>
              <a:rPr lang="tr-TR" dirty="0"/>
            </a:br>
            <a:r>
              <a:rPr lang="tr-TR" dirty="0"/>
              <a:t>– Çalışan temsilcileri ve destek elemanlarıyla koordineli çalışmak.</a:t>
            </a:r>
          </a:p>
          <a:p>
            <a:endParaRPr lang="tr-TR" dirty="0"/>
          </a:p>
        </p:txBody>
      </p:sp>
    </p:spTree>
    <p:extLst>
      <p:ext uri="{BB962C8B-B14F-4D97-AF65-F5344CB8AC3E}">
        <p14:creationId xmlns:p14="http://schemas.microsoft.com/office/powerpoint/2010/main" val="1772807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 İSG uzmanının yükümlülükleri nelerdir?</a:t>
            </a:r>
            <a:endParaRPr lang="tr-TR" sz="3200" dirty="0"/>
          </a:p>
        </p:txBody>
      </p:sp>
      <p:sp>
        <p:nvSpPr>
          <p:cNvPr id="3" name="İçerik Yer Tutucusu 2"/>
          <p:cNvSpPr>
            <a:spLocks noGrp="1"/>
          </p:cNvSpPr>
          <p:nvPr>
            <p:ph idx="1"/>
          </p:nvPr>
        </p:nvSpPr>
        <p:spPr>
          <a:xfrm>
            <a:off x="424070" y="1550505"/>
            <a:ext cx="8849932" cy="4490858"/>
          </a:xfrm>
        </p:spPr>
        <p:txBody>
          <a:bodyPr>
            <a:normAutofit fontScale="85000" lnSpcReduction="20000"/>
          </a:bodyPr>
          <a:lstStyle/>
          <a:p>
            <a:pPr lvl="0"/>
            <a:r>
              <a:rPr lang="tr-TR" b="1" dirty="0">
                <a:latin typeface="Book Antiqua" panose="02040602050305030304" pitchFamily="18" charset="0"/>
              </a:rPr>
              <a:t>Çalışma Disiplini ve Gizlilik</a:t>
            </a:r>
            <a:r>
              <a:rPr lang="tr-TR" dirty="0">
                <a:latin typeface="Book Antiqua" panose="02040602050305030304" pitchFamily="18" charset="0"/>
              </a:rPr>
              <a:t/>
            </a:r>
            <a:br>
              <a:rPr lang="tr-TR" dirty="0">
                <a:latin typeface="Book Antiqua" panose="02040602050305030304" pitchFamily="18" charset="0"/>
              </a:rPr>
            </a:br>
            <a:r>
              <a:rPr lang="tr-TR" dirty="0">
                <a:latin typeface="Book Antiqua" panose="02040602050305030304" pitchFamily="18" charset="0"/>
              </a:rPr>
              <a:t>– Görevlerini yürütürken işin normal akışını aksatmamak.</a:t>
            </a:r>
            <a:br>
              <a:rPr lang="tr-TR" dirty="0">
                <a:latin typeface="Book Antiqua" panose="02040602050305030304" pitchFamily="18" charset="0"/>
              </a:rPr>
            </a:br>
            <a:r>
              <a:rPr lang="tr-TR" dirty="0">
                <a:latin typeface="Book Antiqua" panose="02040602050305030304" pitchFamily="18" charset="0"/>
              </a:rPr>
              <a:t>– Verimli ve güvenli çalışma ortamına katkı sağlamak.</a:t>
            </a:r>
            <a:br>
              <a:rPr lang="tr-TR" dirty="0">
                <a:latin typeface="Book Antiqua" panose="02040602050305030304" pitchFamily="18" charset="0"/>
              </a:rPr>
            </a:br>
            <a:r>
              <a:rPr lang="tr-TR" dirty="0">
                <a:latin typeface="Book Antiqua" panose="02040602050305030304" pitchFamily="18" charset="0"/>
              </a:rPr>
              <a:t>– İşverenin ticari, ekonomik ve mesleki sırlarını gizli tutmak</a:t>
            </a:r>
            <a:r>
              <a:rPr lang="tr-TR" dirty="0" smtClean="0">
                <a:latin typeface="Book Antiqua" panose="02040602050305030304" pitchFamily="18" charset="0"/>
              </a:rPr>
              <a:t>.</a:t>
            </a:r>
            <a:r>
              <a:rPr lang="tr-TR" dirty="0">
                <a:latin typeface="Book Antiqua" panose="02040602050305030304" pitchFamily="18" charset="0"/>
              </a:rPr>
              <a:t> </a:t>
            </a:r>
          </a:p>
          <a:p>
            <a:pPr lvl="0" algn="just"/>
            <a:r>
              <a:rPr lang="tr-TR" b="1" dirty="0">
                <a:latin typeface="Book Antiqua" panose="02040602050305030304" pitchFamily="18" charset="0"/>
              </a:rPr>
              <a:t>Hukuki </a:t>
            </a:r>
            <a:r>
              <a:rPr lang="tr-TR" b="1" dirty="0" smtClean="0">
                <a:latin typeface="Book Antiqua" panose="02040602050305030304" pitchFamily="18" charset="0"/>
              </a:rPr>
              <a:t>Sorumluluk</a:t>
            </a:r>
          </a:p>
          <a:p>
            <a:pPr marL="0" lvl="0" indent="0" algn="just">
              <a:buNone/>
            </a:pPr>
            <a:r>
              <a:rPr lang="tr-TR" dirty="0">
                <a:latin typeface="Book Antiqua" panose="02040602050305030304" pitchFamily="18" charset="0"/>
              </a:rPr>
              <a:t>-</a:t>
            </a:r>
            <a:r>
              <a:rPr lang="tr-TR" dirty="0" smtClean="0">
                <a:latin typeface="Book Antiqua" panose="02040602050305030304" pitchFamily="18" charset="0"/>
              </a:rPr>
              <a:t>İSG </a:t>
            </a:r>
            <a:r>
              <a:rPr lang="tr-TR" dirty="0">
                <a:latin typeface="Book Antiqua" panose="02040602050305030304" pitchFamily="18" charset="0"/>
              </a:rPr>
              <a:t>hizmetlerinin yürütülmesindeki ihmallerinden dolayı işverene karşı sorumludur.</a:t>
            </a:r>
            <a:br>
              <a:rPr lang="tr-TR" dirty="0">
                <a:latin typeface="Book Antiqua" panose="02040602050305030304" pitchFamily="18" charset="0"/>
              </a:rPr>
            </a:br>
            <a:r>
              <a:rPr lang="tr-TR" dirty="0" smtClean="0">
                <a:latin typeface="Book Antiqua" panose="02040602050305030304" pitchFamily="18" charset="0"/>
              </a:rPr>
              <a:t>-İş </a:t>
            </a:r>
            <a:r>
              <a:rPr lang="tr-TR" dirty="0">
                <a:latin typeface="Book Antiqua" panose="02040602050305030304" pitchFamily="18" charset="0"/>
              </a:rPr>
              <a:t>güvenliği uzmanı, İSG hizmetlerinin yürütülmesindeki kendi ihmallerinden dolayı işverene karşı sorumludur. </a:t>
            </a:r>
            <a:endParaRPr lang="tr-TR" dirty="0" smtClean="0">
              <a:latin typeface="Book Antiqua" panose="02040602050305030304" pitchFamily="18" charset="0"/>
            </a:endParaRPr>
          </a:p>
          <a:p>
            <a:pPr marL="0" lvl="0" indent="0" algn="just">
              <a:buNone/>
            </a:pPr>
            <a:r>
              <a:rPr lang="tr-TR" dirty="0">
                <a:latin typeface="Book Antiqua" panose="02040602050305030304" pitchFamily="18" charset="0"/>
              </a:rPr>
              <a:t>-</a:t>
            </a:r>
            <a:r>
              <a:rPr lang="tr-TR" dirty="0" smtClean="0">
                <a:latin typeface="Book Antiqua" panose="02040602050305030304" pitchFamily="18" charset="0"/>
              </a:rPr>
              <a:t>Aldığı </a:t>
            </a:r>
            <a:r>
              <a:rPr lang="tr-TR" dirty="0">
                <a:latin typeface="Book Antiqua" panose="02040602050305030304" pitchFamily="18" charset="0"/>
              </a:rPr>
              <a:t>eğitim ve uzmanlık alanı çerçevesinde gerekli dikkat ve özeni göstermek zorundadır; aksi hâlde görevin gereklerini yerine getirmemesi sebebiyle </a:t>
            </a:r>
            <a:r>
              <a:rPr lang="tr-TR" dirty="0" err="1">
                <a:latin typeface="Book Antiqua" panose="02040602050305030304" pitchFamily="18" charset="0"/>
              </a:rPr>
              <a:t>ihmalen</a:t>
            </a:r>
            <a:r>
              <a:rPr lang="tr-TR" dirty="0">
                <a:latin typeface="Book Antiqua" panose="02040602050305030304" pitchFamily="18" charset="0"/>
              </a:rPr>
              <a:t> sorumluluğu doğacaktır</a:t>
            </a:r>
            <a:r>
              <a:rPr lang="tr-TR" dirty="0" smtClean="0">
                <a:latin typeface="Book Antiqua" panose="02040602050305030304" pitchFamily="18" charset="0"/>
              </a:rPr>
              <a:t>.</a:t>
            </a:r>
          </a:p>
          <a:p>
            <a:pPr lvl="0"/>
            <a:r>
              <a:rPr lang="tr-TR" b="1" dirty="0" smtClean="0">
                <a:latin typeface="Book Antiqua" panose="02040602050305030304" pitchFamily="18" charset="0"/>
              </a:rPr>
              <a:t>Hayati </a:t>
            </a:r>
            <a:r>
              <a:rPr lang="tr-TR" b="1" dirty="0">
                <a:latin typeface="Book Antiqua" panose="02040602050305030304" pitchFamily="18" charset="0"/>
              </a:rPr>
              <a:t>Tehlike Durumunda Bildirim Yükümlülüğü</a:t>
            </a:r>
            <a:r>
              <a:rPr lang="tr-TR" dirty="0">
                <a:latin typeface="Book Antiqua" panose="02040602050305030304" pitchFamily="18" charset="0"/>
              </a:rPr>
              <a:t/>
            </a:r>
            <a:br>
              <a:rPr lang="tr-TR" dirty="0">
                <a:latin typeface="Book Antiqua" panose="02040602050305030304" pitchFamily="18" charset="0"/>
              </a:rPr>
            </a:br>
            <a:r>
              <a:rPr lang="tr-TR" dirty="0">
                <a:latin typeface="Book Antiqua" panose="02040602050305030304" pitchFamily="18" charset="0"/>
              </a:rPr>
              <a:t>– İşverene yazılı bildirilen ve acil durdurma gerektiren;</a:t>
            </a:r>
            <a:br>
              <a:rPr lang="tr-TR" dirty="0">
                <a:latin typeface="Book Antiqua" panose="02040602050305030304" pitchFamily="18" charset="0"/>
              </a:rPr>
            </a:br>
            <a:r>
              <a:rPr lang="tr-TR" dirty="0">
                <a:latin typeface="Book Antiqua" panose="02040602050305030304" pitchFamily="18" charset="0"/>
              </a:rPr>
              <a:t>yangın, patlama, göçme, kimyasal sızıntı gibi hayati tehlike arz eden tedbirler,</a:t>
            </a:r>
            <a:br>
              <a:rPr lang="tr-TR" dirty="0">
                <a:latin typeface="Book Antiqua" panose="02040602050305030304" pitchFamily="18" charset="0"/>
              </a:rPr>
            </a:br>
            <a:r>
              <a:rPr lang="tr-TR" dirty="0">
                <a:latin typeface="Book Antiqua" panose="02040602050305030304" pitchFamily="18" charset="0"/>
              </a:rPr>
              <a:t>makul sürede yerine getirilmezse,</a:t>
            </a:r>
            <a:br>
              <a:rPr lang="tr-TR" dirty="0">
                <a:latin typeface="Book Antiqua" panose="02040602050305030304" pitchFamily="18" charset="0"/>
              </a:rPr>
            </a:br>
            <a:r>
              <a:rPr lang="tr-TR" dirty="0">
                <a:latin typeface="Book Antiqua" panose="02040602050305030304" pitchFamily="18" charset="0"/>
              </a:rPr>
              <a:t>durumu Çalışma ve İş Kurumu İl Müdürlüğü’ne yazılı bildirmek zorundadır</a:t>
            </a:r>
            <a:r>
              <a:rPr lang="tr-TR" dirty="0" smtClean="0">
                <a:latin typeface="Book Antiqua" panose="02040602050305030304" pitchFamily="18" charset="0"/>
              </a:rPr>
              <a:t>.</a:t>
            </a:r>
            <a:endParaRPr lang="tr-TR" dirty="0">
              <a:latin typeface="Book Antiqua" panose="02040602050305030304" pitchFamily="18" charset="0"/>
            </a:endParaRPr>
          </a:p>
          <a:p>
            <a:pPr lvl="0"/>
            <a:r>
              <a:rPr lang="tr-TR" b="1" dirty="0">
                <a:latin typeface="Book Antiqua" panose="02040602050305030304" pitchFamily="18" charset="0"/>
              </a:rPr>
              <a:t>Kayıt ve Belgelendirme Yükümlülüğü</a:t>
            </a:r>
            <a:r>
              <a:rPr lang="tr-TR" dirty="0">
                <a:latin typeface="Book Antiqua" panose="02040602050305030304" pitchFamily="18" charset="0"/>
              </a:rPr>
              <a:t/>
            </a:r>
            <a:br>
              <a:rPr lang="tr-TR" dirty="0">
                <a:latin typeface="Book Antiqua" panose="02040602050305030304" pitchFamily="18" charset="0"/>
              </a:rPr>
            </a:br>
            <a:r>
              <a:rPr lang="tr-TR" dirty="0">
                <a:latin typeface="Book Antiqua" panose="02040602050305030304" pitchFamily="18" charset="0"/>
              </a:rPr>
              <a:t>– Tespit ve tavsiyelerini,</a:t>
            </a:r>
            <a:br>
              <a:rPr lang="tr-TR" dirty="0">
                <a:latin typeface="Book Antiqua" panose="02040602050305030304" pitchFamily="18" charset="0"/>
              </a:rPr>
            </a:br>
            <a:r>
              <a:rPr lang="tr-TR" dirty="0">
                <a:latin typeface="Book Antiqua" panose="02040602050305030304" pitchFamily="18" charset="0"/>
              </a:rPr>
              <a:t>– 9. maddede sayılan faaliyetlerini,</a:t>
            </a:r>
            <a:br>
              <a:rPr lang="tr-TR" dirty="0">
                <a:latin typeface="Book Antiqua" panose="02040602050305030304" pitchFamily="18" charset="0"/>
              </a:rPr>
            </a:br>
            <a:r>
              <a:rPr lang="tr-TR" dirty="0">
                <a:latin typeface="Book Antiqua" panose="02040602050305030304" pitchFamily="18" charset="0"/>
              </a:rPr>
              <a:t>– İşyeri hekimi ile yapılan ortak çalışmaları</a:t>
            </a:r>
            <a:br>
              <a:rPr lang="tr-TR" dirty="0">
                <a:latin typeface="Book Antiqua" panose="02040602050305030304" pitchFamily="18" charset="0"/>
              </a:rPr>
            </a:br>
            <a:r>
              <a:rPr lang="tr-TR" dirty="0">
                <a:latin typeface="Book Antiqua" panose="02040602050305030304" pitchFamily="18" charset="0"/>
              </a:rPr>
              <a:t>onaylı deftere yazmak zorundadır.</a:t>
            </a:r>
          </a:p>
          <a:p>
            <a:endParaRPr lang="tr-TR" dirty="0"/>
          </a:p>
        </p:txBody>
      </p:sp>
    </p:spTree>
    <p:extLst>
      <p:ext uri="{BB962C8B-B14F-4D97-AF65-F5344CB8AC3E}">
        <p14:creationId xmlns:p14="http://schemas.microsoft.com/office/powerpoint/2010/main" val="1446592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t>İş Güvenliği Uzmanına İlişkin Askı ve Sonuçlar (Madde 34 )</a:t>
            </a: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92500"/>
          </a:bodyPr>
          <a:lstStyle/>
          <a:p>
            <a:pPr lvl="0"/>
            <a:r>
              <a:rPr lang="tr-TR" b="1" dirty="0"/>
              <a:t>İhtar Puanı Nedeniyle Askıya Alma</a:t>
            </a:r>
            <a:r>
              <a:rPr lang="tr-TR" dirty="0"/>
              <a:t/>
            </a:r>
            <a:br>
              <a:rPr lang="tr-TR" dirty="0"/>
            </a:br>
            <a:r>
              <a:rPr lang="tr-TR" dirty="0"/>
              <a:t>– İhtar puanı toplamı </a:t>
            </a:r>
            <a:r>
              <a:rPr lang="tr-TR" b="1" dirty="0"/>
              <a:t>100 puana</a:t>
            </a:r>
            <a:r>
              <a:rPr lang="tr-TR" dirty="0"/>
              <a:t> ulaşan iş güvenliği uzmanının belgesi </a:t>
            </a:r>
            <a:r>
              <a:rPr lang="tr-TR" b="1" dirty="0"/>
              <a:t>6 ay süreyle askıya alınır</a:t>
            </a:r>
            <a:r>
              <a:rPr lang="tr-TR" b="1" dirty="0" smtClean="0"/>
              <a:t>.</a:t>
            </a:r>
            <a:r>
              <a:rPr lang="tr-TR" dirty="0"/>
              <a:t> </a:t>
            </a:r>
          </a:p>
          <a:p>
            <a:pPr lvl="0"/>
            <a:r>
              <a:rPr lang="tr-TR" b="1" dirty="0"/>
              <a:t>Kesinleşmiş Yargı Kararı Nedeniyle Askıya Alma</a:t>
            </a:r>
            <a:r>
              <a:rPr lang="tr-TR" dirty="0"/>
              <a:t/>
            </a:r>
            <a:br>
              <a:rPr lang="tr-TR" dirty="0"/>
            </a:br>
            <a:r>
              <a:rPr lang="tr-TR" dirty="0"/>
              <a:t>– Çalışanın ölümü veya maluliyeti ile sonuçlanan iş kazası/meslek hastalığında,</a:t>
            </a:r>
            <a:br>
              <a:rPr lang="tr-TR" dirty="0"/>
            </a:br>
            <a:r>
              <a:rPr lang="tr-TR" dirty="0"/>
              <a:t>uzmanının ihmali </a:t>
            </a:r>
            <a:r>
              <a:rPr lang="tr-TR" b="1" dirty="0"/>
              <a:t>yargı kararı ile kesinleşirse</a:t>
            </a:r>
            <a:r>
              <a:rPr lang="tr-TR" dirty="0"/>
              <a:t>, belgesi </a:t>
            </a:r>
            <a:r>
              <a:rPr lang="tr-TR" b="1" dirty="0"/>
              <a:t>6 ay askıya alınır.</a:t>
            </a:r>
            <a:r>
              <a:rPr lang="tr-TR" dirty="0"/>
              <a:t/>
            </a:r>
            <a:br>
              <a:rPr lang="tr-TR" dirty="0"/>
            </a:br>
            <a:r>
              <a:rPr lang="tr-TR" dirty="0"/>
              <a:t>– Askı başlangıcıyla birlikte İSG-</a:t>
            </a:r>
            <a:r>
              <a:rPr lang="tr-TR" dirty="0" err="1"/>
              <a:t>KATİP’teki</a:t>
            </a:r>
            <a:r>
              <a:rPr lang="tr-TR" dirty="0"/>
              <a:t> mevcut tüm sözleşmeleri </a:t>
            </a:r>
            <a:r>
              <a:rPr lang="tr-TR" b="1" dirty="0"/>
              <a:t>otomatik olarak iptal edilir</a:t>
            </a:r>
            <a:r>
              <a:rPr lang="tr-TR" b="1" dirty="0" smtClean="0"/>
              <a:t>.</a:t>
            </a:r>
            <a:endParaRPr lang="tr-TR" dirty="0"/>
          </a:p>
          <a:p>
            <a:pPr lvl="0"/>
            <a:r>
              <a:rPr lang="tr-TR" b="1" dirty="0"/>
              <a:t>Askı Süresinin Sonucu</a:t>
            </a:r>
            <a:r>
              <a:rPr lang="tr-TR" dirty="0"/>
              <a:t/>
            </a:r>
            <a:br>
              <a:rPr lang="tr-TR" dirty="0"/>
            </a:br>
            <a:r>
              <a:rPr lang="tr-TR" dirty="0"/>
              <a:t>– Askı süresince uzman, Yönetmelik kapsamındaki yetkilerini kullanamaz</a:t>
            </a:r>
            <a:r>
              <a:rPr lang="tr-TR" dirty="0" smtClean="0"/>
              <a:t>.</a:t>
            </a:r>
            <a:endParaRPr lang="tr-TR" dirty="0"/>
          </a:p>
          <a:p>
            <a:pPr lvl="0"/>
            <a:r>
              <a:rPr lang="tr-TR" b="1" dirty="0"/>
              <a:t>Önceki İşlemlerden Doğan Sorumluluk</a:t>
            </a:r>
            <a:r>
              <a:rPr lang="tr-TR" dirty="0"/>
              <a:t/>
            </a:r>
            <a:br>
              <a:rPr lang="tr-TR" dirty="0"/>
            </a:br>
            <a:r>
              <a:rPr lang="tr-TR" dirty="0"/>
              <a:t>– Askıya alınmadan önce yapılan sözleşme ve kayıt işlemlerinden doğan hukuki sonuçlardan uzman sorumludur.</a:t>
            </a:r>
          </a:p>
          <a:p>
            <a:endParaRPr lang="tr-TR" dirty="0"/>
          </a:p>
        </p:txBody>
      </p:sp>
    </p:spTree>
    <p:extLst>
      <p:ext uri="{BB962C8B-B14F-4D97-AF65-F5344CB8AC3E}">
        <p14:creationId xmlns:p14="http://schemas.microsoft.com/office/powerpoint/2010/main" val="1477910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Onaylı Defter Neden </a:t>
            </a:r>
            <a:r>
              <a:rPr lang="tr-TR" b="1" dirty="0" smtClean="0"/>
              <a:t>Önemlidir?</a:t>
            </a:r>
            <a:br>
              <a:rPr lang="tr-TR" b="1" dirty="0" smtClean="0"/>
            </a:br>
            <a:endParaRPr lang="tr-TR" dirty="0"/>
          </a:p>
        </p:txBody>
      </p:sp>
      <p:sp>
        <p:nvSpPr>
          <p:cNvPr id="3" name="İçerik Yer Tutucusu 2"/>
          <p:cNvSpPr>
            <a:spLocks noGrp="1"/>
          </p:cNvSpPr>
          <p:nvPr>
            <p:ph idx="1"/>
          </p:nvPr>
        </p:nvSpPr>
        <p:spPr/>
        <p:txBody>
          <a:bodyPr/>
          <a:lstStyle/>
          <a:p>
            <a:pPr marL="0" indent="0">
              <a:buNone/>
            </a:pPr>
            <a:r>
              <a:rPr lang="tr-TR" b="1" dirty="0"/>
              <a:t>→</a:t>
            </a:r>
            <a:r>
              <a:rPr lang="tr-TR" dirty="0"/>
              <a:t>İş güvenliği uzmanı ve işyeri hekiminin tespit ve önerilerini </a:t>
            </a:r>
            <a:r>
              <a:rPr lang="tr-TR" dirty="0" smtClean="0"/>
              <a:t>yazdığı, seri </a:t>
            </a:r>
            <a:r>
              <a:rPr lang="tr-TR" dirty="0"/>
              <a:t>numaralı, her sayfası mühürlü, bir asıl iki kopyalı resmi defterdir.</a:t>
            </a:r>
          </a:p>
          <a:p>
            <a:pPr marL="0" indent="0">
              <a:buNone/>
            </a:pPr>
            <a:r>
              <a:rPr lang="tr-TR" b="1" dirty="0"/>
              <a:t>→</a:t>
            </a:r>
            <a:r>
              <a:rPr lang="tr-TR" dirty="0"/>
              <a:t>İl Müdürlüğü, Genel Müdürlük veya noter </a:t>
            </a:r>
            <a:r>
              <a:rPr lang="tr-TR" dirty="0" smtClean="0"/>
              <a:t>tarafından her </a:t>
            </a:r>
            <a:r>
              <a:rPr lang="tr-TR" dirty="0"/>
              <a:t>sayfası mühürlenerek onaylanır.</a:t>
            </a:r>
          </a:p>
          <a:p>
            <a:pPr marL="0" indent="0">
              <a:buNone/>
            </a:pPr>
            <a:r>
              <a:rPr lang="tr-TR" b="1" dirty="0"/>
              <a:t>→</a:t>
            </a:r>
            <a:r>
              <a:rPr lang="tr-TR" dirty="0"/>
              <a:t> Uzmanın gerekli gördüğü tespit ve öneriler yazılır.</a:t>
            </a:r>
            <a:br>
              <a:rPr lang="tr-TR" dirty="0"/>
            </a:br>
            <a:r>
              <a:rPr lang="tr-TR" b="1" dirty="0"/>
              <a:t>→</a:t>
            </a:r>
            <a:r>
              <a:rPr lang="tr-TR" dirty="0"/>
              <a:t> Uzman, işyeri hekimi ve işveren tarafından imzalanır (birlikte veya ayrı ayrı).</a:t>
            </a:r>
            <a:br>
              <a:rPr lang="tr-TR" dirty="0"/>
            </a:br>
            <a:r>
              <a:rPr lang="tr-TR" b="1" dirty="0"/>
              <a:t>→</a:t>
            </a:r>
            <a:r>
              <a:rPr lang="tr-TR" dirty="0"/>
              <a:t>Yazılan hususlar işverene </a:t>
            </a:r>
            <a:r>
              <a:rPr lang="tr-TR" b="1" dirty="0"/>
              <a:t>tebliğ edilmiş sayılır.</a:t>
            </a:r>
            <a:endParaRPr lang="tr-TR" dirty="0"/>
          </a:p>
          <a:p>
            <a:pPr marL="0" indent="0">
              <a:buNone/>
            </a:pPr>
            <a:r>
              <a:rPr lang="tr-TR" b="1" dirty="0"/>
              <a:t>→</a:t>
            </a:r>
            <a:r>
              <a:rPr lang="tr-TR" dirty="0"/>
              <a:t>Asıl nüsha işverende, diğer nüshalar uzman ve hekimde kalır.</a:t>
            </a:r>
            <a:br>
              <a:rPr lang="tr-TR" dirty="0"/>
            </a:br>
            <a:r>
              <a:rPr lang="tr-TR" b="1" dirty="0"/>
              <a:t>→</a:t>
            </a:r>
            <a:r>
              <a:rPr lang="tr-TR" dirty="0"/>
              <a:t> Düzenli tutulmasından ve imzalanmasından işveren sorumludur.</a:t>
            </a:r>
            <a:br>
              <a:rPr lang="tr-TR" dirty="0"/>
            </a:br>
            <a:r>
              <a:rPr lang="tr-TR" b="1" dirty="0"/>
              <a:t>→</a:t>
            </a:r>
            <a:r>
              <a:rPr lang="tr-TR" dirty="0"/>
              <a:t> İş müfettişi talep ettiğinde ibraz edilmesi zorunludur.</a:t>
            </a:r>
          </a:p>
          <a:p>
            <a:endParaRPr lang="tr-TR" dirty="0"/>
          </a:p>
        </p:txBody>
      </p:sp>
    </p:spTree>
    <p:extLst>
      <p:ext uri="{BB962C8B-B14F-4D97-AF65-F5344CB8AC3E}">
        <p14:creationId xmlns:p14="http://schemas.microsoft.com/office/powerpoint/2010/main" val="3998906786"/>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31</TotalTime>
  <Words>1841</Words>
  <Application>Microsoft Office PowerPoint</Application>
  <PresentationFormat>Geniş ekran</PresentationFormat>
  <Paragraphs>95</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Bahnschrift SemiBold Condensed</vt:lpstr>
      <vt:lpstr>Book Antiqua</vt:lpstr>
      <vt:lpstr>Trebuchet MS</vt:lpstr>
      <vt:lpstr>Wingdings 3</vt:lpstr>
      <vt:lpstr>Yüzeyler</vt:lpstr>
      <vt:lpstr>       İŞ KAZALARINDA İSG PPROFESYONELLERİNİN HUKUKİ VE CEZAİ SORUMLULUKLARI</vt:lpstr>
      <vt:lpstr>İş Sağlığı Ve Güvenliği Hizmetleri Yönetmeliği İş Güvenliği Uzmanı – Görevlendirme ve Sözleşme  </vt:lpstr>
      <vt:lpstr>PowerPoint Sunusu</vt:lpstr>
      <vt:lpstr>PowerPoint Sunusu</vt:lpstr>
      <vt:lpstr>İş Güvenliği Uzmanlarının Görev, Yetki, Sorumluluk Ve Eğitimleri Hakkında Yönetmelik’e göre  İSG uzmanının görevleri nelerdir? </vt:lpstr>
      <vt:lpstr>PowerPoint Sunusu</vt:lpstr>
      <vt:lpstr> İSG uzmanının yükümlülükleri nelerdir?</vt:lpstr>
      <vt:lpstr>İş Güvenliği Uzmanına İlişkin Askı ve Sonuçlar (Madde 34 ) </vt:lpstr>
      <vt:lpstr>Onaylı Defter Neden Önemlidir? </vt:lpstr>
      <vt:lpstr>Yargı Kararları Işığında İSG Uzmanının Sorumluluk Alanı</vt:lpstr>
      <vt:lpstr>Yargıtay 12. Ceza Dairesi 2017/5305 E. , 2019/1967 K. 13.02.2019 tarihli kararı </vt:lpstr>
      <vt:lpstr>Yargıtay 12. Ceza Dairesi’nin 2020/4904 E., 2023/4294 K. sayılı kararı </vt:lpstr>
      <vt:lpstr>Yargıtay 12. Ceza Dairesi’nin 2020/9302 E., 2022/9321 K. sayılı 30.11.2022 tarihli kararı  </vt:lpstr>
      <vt:lpstr>Yargıtay 12. Ceza Dairesi’nin 2022/1703 E., 2022/5149 K. sayılı kararı </vt:lpstr>
      <vt:lpstr>Yargıtay 12. Ceza Dairesi’nin 2020/9319 E., 2022/9944 K. sayılı kararı </vt:lpstr>
      <vt:lpstr>Yargıtay 12. Ceza Dairesi’nin 2019/11891 E., 2021/7784 K. sayılı kararı </vt:lpstr>
      <vt:lpstr>Yargıtay 12. Ceza Dairesi’nin 2024/2194 E., 2024/7740 K. sayılı kararı </vt:lpstr>
      <vt:lpstr>Yargıtay 10. Hukuk Dairesi’nin 2021/8625 E., 2021/15193 K. sayılı kararı </vt:lpstr>
      <vt:lpstr>Yargıtay 10. Hukuk Dairesi’nin 2021/6889 E., 2021/14813 K. sayılı kararı </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16</cp:revision>
  <dcterms:created xsi:type="dcterms:W3CDTF">2026-02-13T07:10:34Z</dcterms:created>
  <dcterms:modified xsi:type="dcterms:W3CDTF">2026-02-13T07:41:37Z</dcterms:modified>
</cp:coreProperties>
</file>